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3"/>
  </p:notesMasterIdLst>
  <p:sldIdLst>
    <p:sldId id="256" r:id="rId2"/>
    <p:sldId id="257" r:id="rId3"/>
    <p:sldId id="258" r:id="rId4"/>
    <p:sldId id="260" r:id="rId5"/>
    <p:sldId id="261" r:id="rId6"/>
    <p:sldId id="262" r:id="rId7"/>
    <p:sldId id="263" r:id="rId8"/>
    <p:sldId id="264" r:id="rId9"/>
    <p:sldId id="266" r:id="rId10"/>
    <p:sldId id="267" r:id="rId11"/>
    <p:sldId id="269" r:id="rId12"/>
    <p:sldId id="270" r:id="rId13"/>
    <p:sldId id="271" r:id="rId14"/>
    <p:sldId id="272" r:id="rId15"/>
    <p:sldId id="274" r:id="rId16"/>
    <p:sldId id="275" r:id="rId17"/>
    <p:sldId id="276" r:id="rId18"/>
    <p:sldId id="277" r:id="rId19"/>
    <p:sldId id="278" r:id="rId20"/>
    <p:sldId id="279"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4" r:id="rId34"/>
    <p:sldId id="295" r:id="rId35"/>
    <p:sldId id="296" r:id="rId36"/>
    <p:sldId id="297" r:id="rId37"/>
    <p:sldId id="298" r:id="rId38"/>
    <p:sldId id="299" r:id="rId39"/>
    <p:sldId id="301" r:id="rId40"/>
    <p:sldId id="302" r:id="rId41"/>
    <p:sldId id="303" r:id="rId42"/>
    <p:sldId id="304" r:id="rId43"/>
    <p:sldId id="305" r:id="rId44"/>
    <p:sldId id="307" r:id="rId45"/>
    <p:sldId id="308" r:id="rId46"/>
    <p:sldId id="310" r:id="rId47"/>
    <p:sldId id="378" r:id="rId48"/>
    <p:sldId id="311" r:id="rId49"/>
    <p:sldId id="312" r:id="rId50"/>
    <p:sldId id="314" r:id="rId51"/>
    <p:sldId id="315" r:id="rId52"/>
    <p:sldId id="316" r:id="rId53"/>
    <p:sldId id="317" r:id="rId54"/>
    <p:sldId id="318" r:id="rId55"/>
    <p:sldId id="319" r:id="rId56"/>
    <p:sldId id="320" r:id="rId57"/>
    <p:sldId id="322" r:id="rId58"/>
    <p:sldId id="323" r:id="rId59"/>
    <p:sldId id="324" r:id="rId60"/>
    <p:sldId id="325" r:id="rId61"/>
    <p:sldId id="326" r:id="rId62"/>
    <p:sldId id="327" r:id="rId63"/>
    <p:sldId id="328" r:id="rId64"/>
    <p:sldId id="379" r:id="rId65"/>
    <p:sldId id="329" r:id="rId66"/>
    <p:sldId id="331" r:id="rId67"/>
    <p:sldId id="332" r:id="rId68"/>
    <p:sldId id="333" r:id="rId69"/>
    <p:sldId id="334" r:id="rId70"/>
    <p:sldId id="335" r:id="rId71"/>
    <p:sldId id="336" r:id="rId72"/>
    <p:sldId id="337" r:id="rId73"/>
    <p:sldId id="338" r:id="rId74"/>
    <p:sldId id="340" r:id="rId75"/>
    <p:sldId id="341" r:id="rId76"/>
    <p:sldId id="380" r:id="rId77"/>
    <p:sldId id="342" r:id="rId78"/>
    <p:sldId id="343" r:id="rId79"/>
    <p:sldId id="344" r:id="rId80"/>
    <p:sldId id="345" r:id="rId81"/>
    <p:sldId id="346" r:id="rId82"/>
    <p:sldId id="348" r:id="rId83"/>
    <p:sldId id="381" r:id="rId84"/>
    <p:sldId id="349" r:id="rId85"/>
    <p:sldId id="350" r:id="rId86"/>
    <p:sldId id="351" r:id="rId87"/>
    <p:sldId id="352" r:id="rId88"/>
    <p:sldId id="354" r:id="rId89"/>
    <p:sldId id="355" r:id="rId90"/>
    <p:sldId id="356" r:id="rId91"/>
    <p:sldId id="357" r:id="rId92"/>
    <p:sldId id="358" r:id="rId93"/>
    <p:sldId id="359" r:id="rId94"/>
    <p:sldId id="360" r:id="rId95"/>
    <p:sldId id="362" r:id="rId96"/>
    <p:sldId id="363" r:id="rId97"/>
    <p:sldId id="364" r:id="rId98"/>
    <p:sldId id="365" r:id="rId99"/>
    <p:sldId id="366" r:id="rId100"/>
    <p:sldId id="367" r:id="rId101"/>
    <p:sldId id="382" r:id="rId102"/>
    <p:sldId id="369" r:id="rId103"/>
    <p:sldId id="370" r:id="rId104"/>
    <p:sldId id="371" r:id="rId105"/>
    <p:sldId id="373" r:id="rId106"/>
    <p:sldId id="374" r:id="rId107"/>
    <p:sldId id="375" r:id="rId108"/>
    <p:sldId id="372" r:id="rId109"/>
    <p:sldId id="383" r:id="rId110"/>
    <p:sldId id="376" r:id="rId111"/>
    <p:sldId id="377" r:id="rId11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notesMaster" Target="notesMasters/notesMaster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9794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9b9a58b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b6a9ee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a231a6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a8db8f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c89bec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147e36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8d7265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871207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58b2f3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13e52ac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8#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67026a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eaacd0f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1477c53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af2f3f6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d1f5a8c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174b5f5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7052851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4.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3.xm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6_BD.61_1#c66735fc4?vja=1&amp;pid=705285177&amp;color=0,0,0&amp;vtp=1&amp;bt=1"/>
          <p:cNvSpPr/>
          <p:nvPr/>
        </p:nvSpPr>
        <p:spPr>
          <a:xfrm>
            <a:off x="722376" y="90000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5.老太太不知道该做什么，于是打电话给她儿子，请他帮忙解决她所谓的一点小麻烦。（现在分词短语作状语）</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bother.</a:t>
            </a:r>
            <a:endParaRPr lang="en-US" altLang="zh-CN" sz="2000" dirty="0"/>
          </a:p>
        </p:txBody>
      </p:sp>
      <p:sp>
        <p:nvSpPr>
          <p:cNvPr id="3" name="QB_6_AN.62_1#c66735fc4.blank?vja=1&amp;pid=705285177&amp;color=0,0,0&amp;vpa=37&amp;vtp=1"/>
          <p:cNvSpPr/>
          <p:nvPr/>
        </p:nvSpPr>
        <p:spPr>
          <a:xfrm>
            <a:off x="795401" y="1623900"/>
            <a:ext cx="438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t>
            </a:r>
            <a:endParaRPr lang="en-US" altLang="zh-CN" sz="2000" dirty="0"/>
          </a:p>
        </p:txBody>
      </p:sp>
      <p:sp>
        <p:nvSpPr>
          <p:cNvPr id="4" name="QB_6_AN.63_1#c66735fc4.blank?vja=1&amp;pid=705285177&amp;color=0,0,0&amp;vpa=38&amp;vtp=1"/>
          <p:cNvSpPr/>
          <p:nvPr/>
        </p:nvSpPr>
        <p:spPr>
          <a:xfrm>
            <a:off x="1570800" y="1611200"/>
            <a:ext cx="946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knowing</a:t>
            </a:r>
            <a:endParaRPr lang="en-US" altLang="zh-CN" sz="2000" dirty="0"/>
          </a:p>
        </p:txBody>
      </p:sp>
      <p:sp>
        <p:nvSpPr>
          <p:cNvPr id="5" name="QB_6_AN.64_1#c66735fc4.blank?vja=1&amp;pid=705285177&amp;color=0,0,0&amp;vpa=39&amp;vtp=1"/>
          <p:cNvSpPr/>
          <p:nvPr/>
        </p:nvSpPr>
        <p:spPr>
          <a:xfrm>
            <a:off x="2866898" y="1623900"/>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6" name="QB_6_AN.65_1#c66735fc4.blank?vja=1&amp;pid=705285177&amp;color=0,0,0&amp;vpa=40&amp;vtp=1"/>
          <p:cNvSpPr/>
          <p:nvPr/>
        </p:nvSpPr>
        <p:spPr>
          <a:xfrm>
            <a:off x="3731197" y="162390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N.66_1#c66735fc4.blank?vja=1&amp;pid=705285177&amp;color=0,0,0&amp;vpa=41&amp;vtp=1"/>
          <p:cNvSpPr/>
          <p:nvPr/>
        </p:nvSpPr>
        <p:spPr>
          <a:xfrm>
            <a:off x="4277995" y="1623900"/>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do</a:t>
            </a:r>
            <a:endParaRPr lang="en-US" altLang="zh-CN" sz="2000" dirty="0"/>
          </a:p>
        </p:txBody>
      </p:sp>
      <p:sp>
        <p:nvSpPr>
          <p:cNvPr id="8" name="QB_6_AS.67_1#c66735fc4?vja=1&amp;pid=705285177&amp;color=0,0,0&amp;vtp=1"/>
          <p:cNvSpPr/>
          <p:nvPr/>
        </p:nvSpPr>
        <p:spPr>
          <a:xfrm>
            <a:off x="722376" y="2471370"/>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know与主语the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lady之间构成逻辑上的主动关系，应用现在分词短语作状语，故填Not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513_1#320be8bf6?vja=1&amp;pid=83b5a26f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514_1#320be8bf6.blank?vja=1&amp;pid=83b5a26f6&amp;color=0,0,0&amp;vpa=222&amp;vtp=1"/>
          <p:cNvSpPr/>
          <p:nvPr/>
        </p:nvSpPr>
        <p:spPr>
          <a:xfrm>
            <a:off x="1036701" y="858013"/>
            <a:ext cx="717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fall</a:t>
            </a:r>
            <a:endParaRPr lang="en-US" altLang="zh-CN" sz="2000" dirty="0"/>
          </a:p>
        </p:txBody>
      </p:sp>
      <p:sp>
        <p:nvSpPr>
          <p:cNvPr id="4" name="QB_6_AS.515_1#320be8bf6?vja=1&amp;pid=83b5a26f6&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句意为：如果不使用现代技术妥善保存古代纸莎草文献，这些有害元素会导致纸莎草文献破碎。此处为固定短语cause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sth，意为“导致某人/某物做某事”。故填to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fall。</a:t>
            </a:r>
            <a:endParaRPr lang="en-US" altLang="zh-CN" sz="2200" dirty="0"/>
          </a:p>
        </p:txBody>
      </p:sp>
      <p:sp>
        <p:nvSpPr>
          <p:cNvPr id="5" name="QB_6_BD.516_1#9b7aa7fa0?vja=1&amp;pid=83b5a26f6&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6_AN.517_1#9b7aa7fa0.blank?vja=1&amp;pid=83b5a26f6&amp;color=0,0,0&amp;vpa=223&amp;vtp=1"/>
          <p:cNvSpPr/>
          <p:nvPr/>
        </p:nvSpPr>
        <p:spPr>
          <a:xfrm>
            <a:off x="1024001" y="2072259"/>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shocked</a:t>
            </a:r>
            <a:endParaRPr lang="en-US" altLang="zh-CN" sz="2000" dirty="0"/>
          </a:p>
        </p:txBody>
      </p:sp>
      <p:sp>
        <p:nvSpPr>
          <p:cNvPr id="7" name="QB_6_AS.518_1#9b7aa7fa0?vja=1&amp;pid=83b5a26f6&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句意为：当人们打开这些箱子时，他们震惊地发现里面只有破碎的残片和灰尘。设空处为形容词作表语，表示“震惊的”，修饰人，故填shocked。</a:t>
            </a:r>
            <a:endParaRPr lang="en-US" altLang="zh-CN" sz="2200" dirty="0"/>
          </a:p>
        </p:txBody>
      </p:sp>
      <p:sp>
        <p:nvSpPr>
          <p:cNvPr id="8" name="QB_6_BD.519_1#12133ddf0?vja=1&amp;pid=83b5a26f6&amp;color=0,0,0&amp;vtp=1"/>
          <p:cNvSpPr/>
          <p:nvPr/>
        </p:nvSpPr>
        <p:spPr>
          <a:xfrm>
            <a:off x="722376" y="3342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6_AN.520_1#12133ddf0.blank?vja=1&amp;pid=83b5a26f6&amp;color=0,0,0&amp;vpa=224&amp;vtp=1"/>
          <p:cNvSpPr/>
          <p:nvPr/>
        </p:nvSpPr>
        <p:spPr>
          <a:xfrm>
            <a:off x="1036701" y="3291459"/>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exposure</a:t>
            </a:r>
            <a:endParaRPr lang="en-US" altLang="zh-CN" sz="2000" dirty="0"/>
          </a:p>
        </p:txBody>
      </p:sp>
      <p:sp>
        <p:nvSpPr>
          <p:cNvPr id="10" name="QB_6_AS.521_1#12133ddf0?vja=1&amp;pid=83b5a26f6&amp;color=0,0,0&amp;vtp=1"/>
          <p:cNvSpPr/>
          <p:nvPr/>
        </p:nvSpPr>
        <p:spPr>
          <a:xfrm>
            <a:off x="722376" y="3766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句意为：简单的方法包括控制空气中的湿度、温度和对光线的接触。____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light与moisture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air和temperature并列，共同作动词controlling的宾语，故设空处应用名词。故填exposure。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2_1#58d7e0ecb?vja=1&amp;pid=83b5a26f6&amp;color=0,0,0&amp;vtp=1">
            <a:extLst>
              <a:ext uri="{FF2B5EF4-FFF2-40B4-BE49-F238E27FC236}">
                <a16:creationId xmlns:a16="http://schemas.microsoft.com/office/drawing/2014/main" id="{11FD2C21-6F84-592F-96C4-F285915521BD}"/>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6_AS.524_1#58d7e0ecb?vja=1&amp;pid=83b5a26f6&amp;color=0,0,0&amp;vtp=1">
            <a:extLst>
              <a:ext uri="{FF2B5EF4-FFF2-40B4-BE49-F238E27FC236}">
                <a16:creationId xmlns:a16="http://schemas.microsoft.com/office/drawing/2014/main" id="{2EB59CB7-66AF-B8E8-9BCD-1A32C4659609}"/>
              </a:ext>
            </a:extLst>
          </p:cNvPr>
          <p:cNvSpPr/>
          <p:nvPr/>
        </p:nvSpPr>
        <p:spPr>
          <a:xfrm>
            <a:off x="722376" y="1328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句意为：通过这些巨大的努力，许多古埃及纸莎草文献已被保存下来，通过文字和插图为我们提供了令人难以置信的故事。此处为固定搭配provide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sth，意为“为某人提供某物”。故填with。</a:t>
            </a:r>
            <a:endParaRPr lang="en-US" altLang="zh-CN" sz="2200" dirty="0"/>
          </a:p>
        </p:txBody>
      </p:sp>
      <p:sp>
        <p:nvSpPr>
          <p:cNvPr id="4" name="QB_6_AN.523_1#58d7e0ecb.blank?vja=1&amp;pid=83b5a26f6&amp;color=0,0,0&amp;vpa=225&amp;vtp=1">
            <a:extLst>
              <a:ext uri="{FF2B5EF4-FFF2-40B4-BE49-F238E27FC236}">
                <a16:creationId xmlns:a16="http://schemas.microsoft.com/office/drawing/2014/main" id="{570CB6C4-7271-F2D1-F17C-D9B4EAEFD4A7}"/>
              </a:ext>
            </a:extLst>
          </p:cNvPr>
          <p:cNvSpPr/>
          <p:nvPr/>
        </p:nvSpPr>
        <p:spPr>
          <a:xfrm>
            <a:off x="1151001" y="861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Tree>
    <p:extLst>
      <p:ext uri="{BB962C8B-B14F-4D97-AF65-F5344CB8AC3E}">
        <p14:creationId xmlns:p14="http://schemas.microsoft.com/office/powerpoint/2010/main" val="10147171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O_5_BD.525_1#593d35d73?vja=1&amp;pid=d1f5a8cad&amp;color=0,0,0&amp;vtp=1&amp;bt=1"/>
          <p:cNvSpPr/>
          <p:nvPr/>
        </p:nvSpPr>
        <p:spPr>
          <a:xfrm>
            <a:off x="722376" y="900000"/>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[四川成都实验外国语学校2024高二期中]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replied.“I’m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neglecting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（忽视）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attachment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O_5_BD.525_2#593d35d73?vja=1&amp;pid=d1f5a8cad&amp;color=0,0,0&amp;mp=1&amp;vtp=1&amp;bt=1"/>
          <p:cNvSpPr/>
          <p:nvPr/>
        </p:nvSpPr>
        <p:spPr>
          <a:xfrm>
            <a:off x="722376" y="896112"/>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phone.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（升级）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further.You’ll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regret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O_5_BD.525_3#593d35d73?vja=1&amp;pid=d1f5a8cad&amp;color=0,0,0&amp;mp=1&amp;vtp=1&amp;bt=1"/>
          <p:cNvSpPr/>
          <p:nvPr/>
        </p:nvSpPr>
        <p:spPr>
          <a:xfrm>
            <a:off x="722376" y="896112"/>
            <a:ext cx="10753344" cy="3012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laughing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alternately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sad.She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unhappy.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_____________________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club._____________________</a:t>
            </a:r>
            <a:r>
              <a:rPr lang="en-US" altLang="zh-CN" sz="2000" dirty="0">
                <a:solidFill>
                  <a:srgbClr val="000000"/>
                </a:solidFill>
                <a:latin typeface="Times New Roman" pitchFamily="34" charset="0"/>
                <a:ea typeface="微软雅黑" pitchFamily="34" charset="-122"/>
                <a:cs typeface="Times New Roman" pitchFamily="34" charset="-120"/>
              </a:rPr>
              <a:t>___</a:t>
            </a:r>
            <a:r>
              <a:rPr lang="en-US" altLang="zh-CN" sz="2000" b="0" i="0" dirty="0">
                <a:solidFill>
                  <a:srgbClr val="000000"/>
                </a:solidFill>
                <a:latin typeface="Times New Roman" pitchFamily="34" charset="0"/>
                <a:ea typeface="微软雅黑" pitchFamily="34" charset="-122"/>
                <a:cs typeface="Times New Roman" pitchFamily="34" charset="-120"/>
              </a:rPr>
              <a:t>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_________________</a:t>
            </a:r>
            <a:endParaRPr lang="en-US" altLang="zh-CN" sz="2000" dirty="0"/>
          </a:p>
        </p:txBody>
      </p:sp>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O_5_AS.527_1#593d35d73?vja=1&amp;pid=d1f5a8cad&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19" name="QO_5_AS.527_2#593d35d73?colgroup=4,36&amp;vja=1&amp;pid=d1f5a8cad&amp;color=0,0,0&amp;vtp=1"/>
          <p:cNvGraphicFramePr>
            <a:graphicFrameLocks noGrp="1"/>
          </p:cNvGraphicFramePr>
          <p:nvPr>
            <p:extLst>
              <p:ext uri="{D42A27DB-BD31-4B8C-83A1-F6EECF244321}">
                <p14:modId xmlns:p14="http://schemas.microsoft.com/office/powerpoint/2010/main" val="2440006826"/>
              </p:ext>
            </p:extLst>
          </p:nvPr>
        </p:nvGraphicFramePr>
        <p:xfrm>
          <a:off x="722376" y="1765124"/>
          <a:ext cx="10725912" cy="4052697"/>
        </p:xfrm>
        <a:graphic>
          <a:graphicData uri="http://schemas.openxmlformats.org/drawingml/2006/table">
            <a:tbl>
              <a:tblPr/>
              <a:tblGrid>
                <a:gridCol w="1298448">
                  <a:extLst>
                    <a:ext uri="{9D8B030D-6E8A-4147-A177-3AD203B41FA5}">
                      <a16:colId xmlns:a16="http://schemas.microsoft.com/office/drawing/2014/main" val="20000"/>
                    </a:ext>
                  </a:extLst>
                </a:gridCol>
                <a:gridCol w="9427464">
                  <a:extLst>
                    <a:ext uri="{9D8B030D-6E8A-4147-A177-3AD203B41FA5}">
                      <a16:colId xmlns:a16="http://schemas.microsoft.com/office/drawing/2014/main" val="20001"/>
                    </a:ext>
                  </a:extLst>
                </a:gridCol>
              </a:tblGrid>
              <a:tr h="280377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艾丽斯的父母觉得她越来越依赖手机，担心她忽视学业，并担心这可能对她的未来产生影响。他们觉得艾丽斯对手机的依赖让她无法专心学习。艾丽斯认为自己只是想和朋友们放松一下，偶尔在学习之余休息一下。当艾丽斯宣布她想退出她已加入多年的科学俱乐部，而要加入一个新的社交媒体俱乐部时，争论升级了。那次争吵之后，艾丽斯感到越来越沮丧，总是自己一个人待在房间里，并开始尽可能地避开父母。她的父母发现，那个曾经回家有说有笑的小女孩不见了，取而代之的是一张时而愤怒时而悲伤的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艾丽斯、艾丽斯的父母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父母如何和艾丽斯协调关于她对手机的依赖问题？如何协商加入社交媒体俱乐部的事？如何使艾丽斯快乐起来？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fade">
                                      <p:cBhvr>
                                        <p:cTn id="16"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O_5_AS.527_3#593d35d73?vja=1&amp;pid=d1f5a8cad&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20" name="QO_5_AS.527_4#593d35d73?colgroup=8,31&amp;vja=1&amp;pid=d1f5a8cad&amp;color=0,0,0&amp;vtp=1"/>
          <p:cNvGraphicFramePr>
            <a:graphicFrameLocks noGrp="1"/>
          </p:cNvGraphicFramePr>
          <p:nvPr>
            <p:extLst>
              <p:ext uri="{D42A27DB-BD31-4B8C-83A1-F6EECF244321}">
                <p14:modId xmlns:p14="http://schemas.microsoft.com/office/powerpoint/2010/main" val="2243380423"/>
              </p:ext>
            </p:extLst>
          </p:nvPr>
        </p:nvGraphicFramePr>
        <p:xfrm>
          <a:off x="722376" y="1384124"/>
          <a:ext cx="10725912" cy="4022598"/>
        </p:xfrm>
        <a:graphic>
          <a:graphicData uri="http://schemas.openxmlformats.org/drawingml/2006/table">
            <a:tbl>
              <a:tblPr/>
              <a:tblGrid>
                <a:gridCol w="2450592">
                  <a:extLst>
                    <a:ext uri="{9D8B030D-6E8A-4147-A177-3AD203B41FA5}">
                      <a16:colId xmlns:a16="http://schemas.microsoft.com/office/drawing/2014/main" val="20000"/>
                    </a:ext>
                  </a:extLst>
                </a:gridCol>
                <a:gridCol w="8275320">
                  <a:extLst>
                    <a:ext uri="{9D8B030D-6E8A-4147-A177-3AD203B41FA5}">
                      <a16:colId xmlns:a16="http://schemas.microsoft.com/office/drawing/2014/main" val="20001"/>
                    </a:ext>
                  </a:extLst>
                </a:gridCol>
              </a:tblGrid>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续写第一段（提示句：一天晚上，艾丽斯的父母敲开她的门，说他们想和她谈谈。）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推知，第一段可以描写他们具体谈论的内容，双方谈话态度如何，发生了哪些争议，针对这些争议最终提出了什么解决方案。根据续写第二段提示句可知，本段还应写到经过沟通，父母决定尊重艾丽斯的意愿，给艾丽斯加入社交媒体俱乐部并与他人进行交流的机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续写第二段（提示句：在那一刻，艾丽斯似乎看到了一些加入社交媒体俱乐部的希望。）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推知，第二段可以描写艾丽斯加入社交媒体俱乐部和她的具体表现。可详细描写艾丽斯在加入社交媒体俱乐部的同时，如何平衡科学俱乐部和社交媒体俱乐部的关系，如何平衡学习与娱乐的关系。在此基础上，可以描写艾丽斯如何看待父母对自己的态度，从中有怎样的反思和收获，以及她会有怎样的积极表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fade">
                                      <p:cBhvr>
                                        <p:cTn id="13"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graphicFrame>
        <p:nvGraphicFramePr>
          <p:cNvPr id="121" name="QO_5_AS.527_5#593d35d73?colgroup=8,31&amp;vja=1&amp;pid=d1f5a8cad&amp;color=0,0,0&amp;mp=1&amp;vtp=1&amp;bt=1"/>
          <p:cNvGraphicFramePr>
            <a:graphicFrameLocks noGrp="1"/>
          </p:cNvGraphicFramePr>
          <p:nvPr>
            <p:extLst>
              <p:ext uri="{D42A27DB-BD31-4B8C-83A1-F6EECF244321}">
                <p14:modId xmlns:p14="http://schemas.microsoft.com/office/powerpoint/2010/main" val="2810378222"/>
              </p:ext>
            </p:extLst>
          </p:nvPr>
        </p:nvGraphicFramePr>
        <p:xfrm>
          <a:off x="722376" y="1435100"/>
          <a:ext cx="10725912" cy="2437130"/>
        </p:xfrm>
        <a:graphic>
          <a:graphicData uri="http://schemas.openxmlformats.org/drawingml/2006/table">
            <a:tbl>
              <a:tblPr/>
              <a:tblGrid>
                <a:gridCol w="2450592">
                  <a:extLst>
                    <a:ext uri="{9D8B030D-6E8A-4147-A177-3AD203B41FA5}">
                      <a16:colId xmlns:a16="http://schemas.microsoft.com/office/drawing/2014/main" val="20000"/>
                    </a:ext>
                  </a:extLst>
                </a:gridCol>
                <a:gridCol w="8275320">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父母担忧——冷静沟通——理解需求——提出建议——达成妥协——关系改善——笑容回归——获得成长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480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艾丽斯：闷闷不乐——逐渐理解——看到希望——得到满足感——变得开心并充满责任感</a:t>
                      </a:r>
                      <a:endParaRPr lang="en-US" altLang="zh-CN" sz="1200" dirty="0"/>
                    </a:p>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艾丽斯的父母：深切担忧——表示关心——理智、温和解决问题——欣慰并表示妥协——自豪、安心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5_AS.527_5#593d35d73?colgroup=8,31&amp;vja=1&amp;pid=d1f5a8cad&amp;color=0,0,0&amp;mp=1&amp;vtp=1&amp;bt=1">
            <a:extLst>
              <a:ext uri="{FF2B5EF4-FFF2-40B4-BE49-F238E27FC236}">
                <a16:creationId xmlns:a16="http://schemas.microsoft.com/office/drawing/2014/main" id="{15885600-0F7E-A3D5-A30C-9A69A65F39DB}"/>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1"/>
                                        </p:tgtEl>
                                        <p:attrNameLst>
                                          <p:attrName>style.visibility</p:attrName>
                                        </p:attrNameLst>
                                      </p:cBhvr>
                                      <p:to>
                                        <p:strVal val="visible"/>
                                      </p:to>
                                    </p:set>
                                    <p:animEffect transition="in" filter="fade">
                                      <p:cBhvr>
                                        <p:cTn id="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O_5_AN.526_1#593d35d73?vja=1&amp;pid=d1f5a8cad&amp;color=0,0,0&amp;mp=1&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
            </a: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Alice’s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knocked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girl’s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wanted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talk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expressing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concerns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calm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firm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manner.They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acknowledged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relaxation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highlighted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excessive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phone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usage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studies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well-being.They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fears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impact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future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neglected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academic</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pursuits.They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also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mentioned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observation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withdrawal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interactions,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saddened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deeply.Instead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forcing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quit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social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media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club,</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proposed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limits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screen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balance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between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hobbies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responsibilities.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point,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seemed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social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media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club.She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against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interests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genuinely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health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happiness.A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compromise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maintain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involvement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science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club</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engaging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social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media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club</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weekends.It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understanding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a:solidFill>
                  <a:srgbClr val="FF0000"/>
                </a:solidFill>
                <a:latin typeface="Times New Roman" pitchFamily="34" charset="0"/>
                <a:ea typeface="微软雅黑" pitchFamily="34" charset="-122"/>
                <a:cs typeface="Times New Roman" pitchFamily="34" charset="-120"/>
              </a:rPr>
              <a:t>that</a:t>
            </a:r>
            <a:r>
              <a:rPr lang="en-US" altLang="zh-CN" sz="2000" b="0" i="0">
                <a:solidFill>
                  <a:srgbClr val="FF0000"/>
                </a:solidFill>
                <a:latin typeface="SimSun" pitchFamily="34" charset="0"/>
                <a:ea typeface="SimSun" pitchFamily="34" charset="-122"/>
                <a:cs typeface="SimSun" pitchFamily="34" charset="-120"/>
              </a:rPr>
              <a:t> </a:t>
            </a:r>
            <a:r>
              <a:rPr lang="en-US" altLang="zh-CN" sz="2000" b="0" i="0">
                <a:solidFill>
                  <a:srgbClr val="FF0000"/>
                </a:solidFill>
                <a:latin typeface="Times New Roman" pitchFamily="34" charset="0"/>
                <a:ea typeface="微软雅黑" pitchFamily="34" charset="-122"/>
                <a:cs typeface="Times New Roman" pitchFamily="34" charset="-120"/>
              </a:rPr>
              <a:t>marked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26_1#593d35d73?vja=1&amp;pid=d1f5a8cad&amp;color=0,0,0&amp;mp=1&amp;vtp=1&amp;bt=1">
            <a:extLst>
              <a:ext uri="{FF2B5EF4-FFF2-40B4-BE49-F238E27FC236}">
                <a16:creationId xmlns:a16="http://schemas.microsoft.com/office/drawing/2014/main" id="{E25C93C2-D4E9-8B3C-58DA-C292A282DB49}"/>
              </a:ext>
            </a:extLst>
          </p:cNvPr>
          <p:cNvSpPr/>
          <p:nvPr/>
        </p:nvSpPr>
        <p:spPr>
          <a:xfrm>
            <a:off x="722376" y="900000"/>
            <a:ext cx="10753344" cy="1109853"/>
          </a:xfrm>
          <a:prstGeom prst="rect">
            <a:avLst/>
          </a:prstGeom>
          <a:noFill/>
          <a:ln/>
        </p:spPr>
        <p:txBody>
          <a:bodyPr wrap="square" lIns="0" tIns="0" rIns="0" bIns="0" rtlCol="0" anchor="t"/>
          <a:lstStyle/>
          <a:p>
            <a:pPr algn="just">
              <a:lnSpc>
                <a:spcPct val="125000"/>
              </a:lnSpc>
            </a:pPr>
            <a:r>
              <a:rPr lang="en-US" altLang="zh-CN" sz="2000" b="0" i="0">
                <a:solidFill>
                  <a:srgbClr val="FF0000"/>
                </a:solidFill>
                <a:latin typeface="Times New Roman" pitchFamily="34" charset="0"/>
                <a:ea typeface="微软雅黑" pitchFamily="34" charset="-122"/>
                <a:cs typeface="Times New Roman" pitchFamily="34" charset="-120"/>
              </a:rPr>
              <a:t>a</a:t>
            </a:r>
            <a:r>
              <a:rPr lang="en-US" altLang="zh-CN" sz="2000" b="0" i="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point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Instead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driving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conflict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communication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balanced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lifestyle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Alice.The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smile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slowly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new-found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responsibility.</a:t>
            </a:r>
            <a:endParaRPr lang="en-US" altLang="zh-CN" sz="2000" dirty="0"/>
          </a:p>
        </p:txBody>
      </p:sp>
    </p:spTree>
    <p:extLst>
      <p:ext uri="{BB962C8B-B14F-4D97-AF65-F5344CB8AC3E}">
        <p14:creationId xmlns:p14="http://schemas.microsoft.com/office/powerpoint/2010/main" val="32888874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6_BD.68_1#c3b8e69c1?vja=1&amp;pid=9b9a58bd1&amp;color=0,0,0&amp;vtp=1&amp;bt=1"/>
          <p:cNvSpPr/>
          <p:nvPr/>
        </p:nvSpPr>
        <p:spPr>
          <a:xfrm>
            <a:off x="722376" y="896112"/>
            <a:ext cx="10753344" cy="5676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Apollo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Earth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aeroplane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never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Challenger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28th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January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1986,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excursion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McAuliffe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15-minute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（scientist）.Unfortunately,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Florida,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astronauts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killed.The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disaster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shuttle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29th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September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1988.</a:t>
            </a:r>
            <a:r>
              <a:rPr lang="en-US" altLang="zh-CN" sz="100" b="0" i="0" kern="0" spc="-99900" dirty="0">
                <a:solidFill>
                  <a:srgbClr val="FFFFFF"/>
                </a:solidFill>
                <a:latin typeface="Times New Roman" pitchFamily="34" charset="0"/>
                <a:ea typeface="微软雅黑" pitchFamily="34" charset="-122"/>
                <a:cs typeface="Times New Roman" pitchFamily="34" charset="-120"/>
              </a:rPr>
              <a:t>#1.1</a:t>
            </a:r>
            <a:endParaRPr lang="en-US" altLang="zh-CN" sz="2000" dirty="0"/>
          </a:p>
        </p:txBody>
      </p:sp>
      <p:sp>
        <p:nvSpPr>
          <p:cNvPr id="3" name="QM_6_AN.69_1#c3b8e69c1.blank?vja=1&amp;pid=9b9a58bd1&amp;color=0,0,0&amp;vpa=42&amp;vtp=1"/>
          <p:cNvSpPr/>
          <p:nvPr/>
        </p:nvSpPr>
        <p:spPr>
          <a:xfrm>
            <a:off x="6602540" y="1607312"/>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safely</a:t>
            </a:r>
            <a:endParaRPr lang="en-US" altLang="zh-CN" sz="2000" dirty="0"/>
          </a:p>
        </p:txBody>
      </p:sp>
      <p:sp>
        <p:nvSpPr>
          <p:cNvPr id="4" name="QM_6_AN.70_1#c3b8e69c1.blank?vja=1&amp;pid=9b9a58bd1&amp;color=0,0,0&amp;vpa=43&amp;vtp=1"/>
          <p:cNvSpPr/>
          <p:nvPr/>
        </p:nvSpPr>
        <p:spPr>
          <a:xfrm>
            <a:off x="6666040" y="2001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5" name="QM_6_AN.71_1#c3b8e69c1.blank?vja=1&amp;pid=9b9a58bd1&amp;color=0,0,0&amp;vpa=44&amp;vtp=1"/>
          <p:cNvSpPr/>
          <p:nvPr/>
        </p:nvSpPr>
        <p:spPr>
          <a:xfrm>
            <a:off x="5970016" y="2369312"/>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expecting</a:t>
            </a:r>
            <a:endParaRPr lang="en-US" altLang="zh-CN" sz="2000" dirty="0"/>
          </a:p>
        </p:txBody>
      </p:sp>
      <p:sp>
        <p:nvSpPr>
          <p:cNvPr id="6" name="QM_6_AN.72_1#c3b8e69c1.blank?vja=1&amp;pid=9b9a58bd1&amp;color=0,0,0&amp;vpa=45&amp;vtp=1"/>
          <p:cNvSpPr/>
          <p:nvPr/>
        </p:nvSpPr>
        <p:spPr>
          <a:xfrm>
            <a:off x="11052239" y="2763012"/>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7" name="QM_6_AN.73_1#c3b8e69c1.blank?vja=1&amp;pid=9b9a58bd1&amp;color=0,0,0&amp;vpa=46&amp;vtp=1"/>
          <p:cNvSpPr/>
          <p:nvPr/>
        </p:nvSpPr>
        <p:spPr>
          <a:xfrm>
            <a:off x="4786059" y="3525012"/>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8" name="QM_6_AN.74_1#c3b8e69c1.blank?vja=1&amp;pid=9b9a58bd1&amp;color=0,0,0&amp;vpa=47&amp;vtp=1"/>
          <p:cNvSpPr/>
          <p:nvPr/>
        </p:nvSpPr>
        <p:spPr>
          <a:xfrm>
            <a:off x="10391839" y="3906012"/>
            <a:ext cx="984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scientists</a:t>
            </a:r>
            <a:endParaRPr lang="en-US" altLang="zh-CN" sz="2000" dirty="0"/>
          </a:p>
        </p:txBody>
      </p:sp>
      <p:sp>
        <p:nvSpPr>
          <p:cNvPr id="9" name="QM_6_AN.75_1#c3b8e69c1.blank?vja=1&amp;pid=9b9a58bd1&amp;color=0,0,0&amp;vpa=48&amp;vtp=1"/>
          <p:cNvSpPr/>
          <p:nvPr/>
        </p:nvSpPr>
        <p:spPr>
          <a:xfrm>
            <a:off x="3721799" y="4668012"/>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0" name="QM_6_AN.76_1#c3b8e69c1.blank?vja=1&amp;pid=9b9a58bd1&amp;color=0,0,0&amp;vpa=49&amp;vtp=1"/>
          <p:cNvSpPr/>
          <p:nvPr/>
        </p:nvSpPr>
        <p:spPr>
          <a:xfrm>
            <a:off x="9604439" y="5417312"/>
            <a:ext cx="1803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investigated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pic>
        <p:nvPicPr>
          <p:cNvPr id="2" name="P_5_BD#22c03c94d?vja=1&amp;pid=d1f5a8cad&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22c03c94d?vja=1&amp;pid=d1f5a8cad&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22c03c94d?vja=1&amp;pid=d1f5a8cad&amp;color=0,0,0&amp;vtp=1"/>
          <p:cNvSpPr/>
          <p:nvPr/>
        </p:nvSpPr>
        <p:spPr>
          <a:xfrm>
            <a:off x="722377" y="1737184"/>
            <a:ext cx="10749631" cy="2633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5&amp;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1.unique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.独特的；独一无二的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2.harmony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.融洽相处；和谐；协调</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3.respond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.作出反应，回应</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.&amp;</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.答复，回答，回复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&amp;6&amp;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1.regarding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prep</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.关于；至于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2.concerning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prep</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.关于，有关，涉及</a:t>
            </a:r>
            <a:endParaRPr lang="en-US" altLang="zh-CN" sz="100" dirty="0"/>
          </a:p>
        </p:txBody>
      </p:sp>
      <p:pic>
        <p:nvPicPr>
          <p:cNvPr id="6" name="P_5_BD#22c03c94d?vja=1&amp;pid=d1f5a8cad&amp;color=0,0,0&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387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6_BD.77_1#c3b8e69c1?vja=1&amp;pid=9b9a58bd1&amp;color=0,0,0&amp;mp=1&amp;vtp=1&amp;bt=1"/>
          <p:cNvSpPr/>
          <p:nvPr/>
        </p:nvSpPr>
        <p:spPr>
          <a:xfrm>
            <a:off x="722376" y="896112"/>
            <a:ext cx="10753344" cy="110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Challenger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motivate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78_1#c3b8e69c1.blank?vja=1&amp;pid=9b9a58bd1&amp;color=0,0,0&amp;mp=1&amp;vpa=50&amp;vtp=1"/>
          <p:cNvSpPr/>
          <p:nvPr/>
        </p:nvSpPr>
        <p:spPr>
          <a:xfrm>
            <a:off x="4213670" y="858012"/>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loss</a:t>
            </a:r>
            <a:endParaRPr lang="en-US" altLang="zh-CN" sz="2000" dirty="0"/>
          </a:p>
        </p:txBody>
      </p:sp>
      <p:sp>
        <p:nvSpPr>
          <p:cNvPr id="4" name="QM_6_AN.79_1#c3b8e69c1.blank?vja=1&amp;pid=9b9a58bd1&amp;color=0,0,0&amp;mp=1&amp;vpa=51&amp;vtp=1"/>
          <p:cNvSpPr/>
          <p:nvPr/>
        </p:nvSpPr>
        <p:spPr>
          <a:xfrm>
            <a:off x="5053203" y="1239012"/>
            <a:ext cx="774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a:t>
            </a:r>
            <a:endParaRPr lang="en-US" altLang="zh-CN" sz="2000" dirty="0"/>
          </a:p>
        </p:txBody>
      </p:sp>
      <p:sp>
        <p:nvSpPr>
          <p:cNvPr id="5" name="QB_7_BD.80_1#e1f2ad66c?vja=1&amp;pid=c3b8e69c1&amp;color=0,0,0&amp;vtp=1"/>
          <p:cNvSpPr/>
          <p:nvPr/>
        </p:nvSpPr>
        <p:spPr>
          <a:xfrm>
            <a:off x="722376" y="2012251"/>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81_1#e1f2ad66c.blank?vja=1&amp;pid=c3b8e69c1&amp;color=0,0,0&amp;vpa=52&amp;vtp=1"/>
          <p:cNvSpPr/>
          <p:nvPr/>
        </p:nvSpPr>
        <p:spPr>
          <a:xfrm>
            <a:off x="998601" y="1961451"/>
            <a:ext cx="661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safely</a:t>
            </a:r>
            <a:endParaRPr lang="en-US" altLang="zh-CN" sz="2000" dirty="0"/>
          </a:p>
        </p:txBody>
      </p:sp>
      <p:sp>
        <p:nvSpPr>
          <p:cNvPr id="7" name="QB_7_AS.82_1#e1f2ad66c?vja=1&amp;pid=c3b8e69c1&amp;color=0,0,0&amp;vtp=1"/>
          <p:cNvSpPr/>
          <p:nvPr/>
        </p:nvSpPr>
        <p:spPr>
          <a:xfrm>
            <a:off x="722376" y="2391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设空处在句子中作状语，和successfully并列，应用副词，故填safely。</a:t>
            </a:r>
            <a:endParaRPr lang="en-US" altLang="zh-CN" sz="2200" dirty="0"/>
          </a:p>
        </p:txBody>
      </p:sp>
      <p:sp>
        <p:nvSpPr>
          <p:cNvPr id="8" name="QB_7_BD.83_1#f6d594e31?vja=1&amp;pid=c3b8e69c1&amp;color=0,0,0&amp;vtp=1"/>
          <p:cNvSpPr/>
          <p:nvPr/>
        </p:nvSpPr>
        <p:spPr>
          <a:xfrm>
            <a:off x="722376" y="2781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84_1#f6d594e31.blank?vja=1&amp;pid=c3b8e69c1&amp;color=0,0,0&amp;vpa=53&amp;vtp=1"/>
          <p:cNvSpPr/>
          <p:nvPr/>
        </p:nvSpPr>
        <p:spPr>
          <a:xfrm>
            <a:off x="1024001" y="27432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7_AS.85_1#f6d594e31?vja=1&amp;pid=c3b8e69c1&amp;color=0,0,0&amp;vtp=1"/>
          <p:cNvSpPr/>
          <p:nvPr/>
        </p:nvSpPr>
        <p:spPr>
          <a:xfrm>
            <a:off x="722376" y="31666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shuttle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flights可知，此处表示特指，故填定冠词the。</a:t>
            </a:r>
            <a:endParaRPr lang="en-US" altLang="zh-CN" sz="2200" dirty="0"/>
          </a:p>
        </p:txBody>
      </p:sp>
      <p:sp>
        <p:nvSpPr>
          <p:cNvPr id="11" name="QB_7_BD.86_1#abc65d3e5?vja=1&amp;pid=c3b8e69c1&amp;color=0,0,0&amp;vtp=1"/>
          <p:cNvSpPr/>
          <p:nvPr/>
        </p:nvSpPr>
        <p:spPr>
          <a:xfrm>
            <a:off x="722376" y="3556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2" name="QB_7_AN.87_1#abc65d3e5.blank?vja=1&amp;pid=c3b8e69c1&amp;color=0,0,0&amp;vpa=54&amp;vtp=1"/>
          <p:cNvSpPr/>
          <p:nvPr/>
        </p:nvSpPr>
        <p:spPr>
          <a:xfrm>
            <a:off x="998601" y="3505200"/>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expecting</a:t>
            </a:r>
            <a:endParaRPr lang="en-US" altLang="zh-CN" sz="2000" dirty="0"/>
          </a:p>
        </p:txBody>
      </p:sp>
      <p:sp>
        <p:nvSpPr>
          <p:cNvPr id="13" name="QB_7_AS.88_1#abc65d3e5?vja=1&amp;pid=c3b8e69c1&amp;color=0,0,0&amp;vtp=1"/>
          <p:cNvSpPr/>
          <p:nvPr/>
        </p:nvSpPr>
        <p:spPr>
          <a:xfrm>
            <a:off x="722376" y="3982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此处和句子谓语got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to和treated之间无连词连接，设空处应用非谓语动词，在句中作状语，expect和people之间是逻辑上的主动关系，故填expecting。</a:t>
            </a:r>
            <a:endParaRPr lang="en-US" altLang="zh-CN" sz="2200" dirty="0"/>
          </a:p>
        </p:txBody>
      </p:sp>
      <p:sp>
        <p:nvSpPr>
          <p:cNvPr id="14" name="QB_7_BD.89_1#e1397f602?vja=1&amp;pid=c3b8e69c1&amp;color=0,0,0&amp;vtp=1"/>
          <p:cNvSpPr/>
          <p:nvPr/>
        </p:nvSpPr>
        <p:spPr>
          <a:xfrm>
            <a:off x="722376" y="4790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15" name="QB_7_AN.90_1#e1397f602.blank?vja=1&amp;pid=c3b8e69c1&amp;color=0,0,0&amp;vpa=55&amp;vtp=1"/>
          <p:cNvSpPr/>
          <p:nvPr/>
        </p:nvSpPr>
        <p:spPr>
          <a:xfrm>
            <a:off x="1062101" y="4751959"/>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16" name="QB_7_AS.91_1#e1397f602?vja=1&amp;pid=c3b8e69c1&amp;color=0,0,0&amp;vtp=1"/>
          <p:cNvSpPr/>
          <p:nvPr/>
        </p:nvSpPr>
        <p:spPr>
          <a:xfrm>
            <a:off x="722376" y="5173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设空处修饰名词wonder，应用形容词性物主代词，故填its。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7_BD.92_1#bea64b6a1?vja=1&amp;pid=c3b8e69c1&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93_1#bea64b6a1.blank?vja=1&amp;pid=c3b8e69c1&amp;color=0,0,0&amp;mp=1&amp;vpa=56&amp;vtp=1"/>
          <p:cNvSpPr/>
          <p:nvPr/>
        </p:nvSpPr>
        <p:spPr>
          <a:xfrm>
            <a:off x="1024001" y="858013"/>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who</a:t>
            </a:r>
            <a:endParaRPr lang="en-US" altLang="zh-CN" sz="2000" dirty="0"/>
          </a:p>
        </p:txBody>
      </p:sp>
      <p:sp>
        <p:nvSpPr>
          <p:cNvPr id="4" name="QB_7_AS.94_1#bea64b6a1?vja=1&amp;pid=c3b8e69c1&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设空处引导非限制性定语从句，从句中缺少主语，先行词指人，故填who。</a:t>
            </a:r>
            <a:endParaRPr lang="en-US" altLang="zh-CN" sz="2200" dirty="0"/>
          </a:p>
        </p:txBody>
      </p:sp>
      <p:sp>
        <p:nvSpPr>
          <p:cNvPr id="5" name="QB_7_BD.95_1#2455c2dad?vja=1&amp;pid=c3b8e69c1&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96_1#2455c2dad.blank?vja=1&amp;pid=c3b8e69c1&amp;color=0,0,0&amp;vpa=57&amp;vtp=1"/>
          <p:cNvSpPr/>
          <p:nvPr/>
        </p:nvSpPr>
        <p:spPr>
          <a:xfrm>
            <a:off x="1036701" y="1625600"/>
            <a:ext cx="984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scientists</a:t>
            </a:r>
            <a:endParaRPr lang="en-US" altLang="zh-CN" sz="2000" dirty="0"/>
          </a:p>
        </p:txBody>
      </p:sp>
      <p:sp>
        <p:nvSpPr>
          <p:cNvPr id="7" name="QB_7_AS.97_1#2455c2dad?vja=1&amp;pid=c3b8e69c1&amp;color=0,0,0&amp;vtp=1"/>
          <p:cNvSpPr/>
          <p:nvPr/>
        </p:nvSpPr>
        <p:spPr>
          <a:xfrm>
            <a:off x="722376" y="20905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设空处和前文的astronauts并列，此处表示“不止一个科学家”，应用名词复数形式，故填scientists。</a:t>
            </a:r>
            <a:endParaRPr lang="en-US" altLang="zh-CN" sz="2200" dirty="0"/>
          </a:p>
        </p:txBody>
      </p:sp>
      <p:sp>
        <p:nvSpPr>
          <p:cNvPr id="8" name="QB_7_BD.98_1#b9948988b?vja=1&amp;pid=c3b8e69c1&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7_AN.99_1#b9948988b.blank?vja=1&amp;pid=c3b8e69c1&amp;color=0,0,0&amp;vpa=58&amp;vtp=1"/>
          <p:cNvSpPr/>
          <p:nvPr/>
        </p:nvSpPr>
        <p:spPr>
          <a:xfrm>
            <a:off x="1049401" y="2859659"/>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0" name="QB_7_AS.100_1#b9948988b?vja=1&amp;pid=c3b8e69c1&amp;color=0,0,0&amp;vtp=1"/>
          <p:cNvSpPr/>
          <p:nvPr/>
        </p:nvSpPr>
        <p:spPr>
          <a:xfrm>
            <a:off x="722376" y="32809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board意为“在飞机上；在船上；在宇宙飞船上”，为固定短语。</a:t>
            </a:r>
            <a:endParaRPr lang="en-US" altLang="zh-CN" sz="2200" dirty="0"/>
          </a:p>
        </p:txBody>
      </p:sp>
      <p:sp>
        <p:nvSpPr>
          <p:cNvPr id="11" name="QB_7_BD.101_1#3be9f7165?vja=1&amp;pid=c3b8e69c1&amp;color=0,0,0&amp;vtp=1"/>
          <p:cNvSpPr/>
          <p:nvPr/>
        </p:nvSpPr>
        <p:spPr>
          <a:xfrm>
            <a:off x="722376" y="36703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a:t>
            </a:r>
            <a:endParaRPr lang="en-US" altLang="zh-CN" sz="2000" dirty="0"/>
          </a:p>
        </p:txBody>
      </p:sp>
      <p:sp>
        <p:nvSpPr>
          <p:cNvPr id="12" name="QB_7_AN.102_1#3be9f7165.blank?vja=1&amp;pid=c3b8e69c1&amp;color=0,0,0&amp;vpa=59&amp;vtp=1"/>
          <p:cNvSpPr/>
          <p:nvPr/>
        </p:nvSpPr>
        <p:spPr>
          <a:xfrm>
            <a:off x="1011301" y="3619500"/>
            <a:ext cx="18034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investigated</a:t>
            </a:r>
            <a:endParaRPr lang="en-US" altLang="zh-CN" sz="2000" dirty="0"/>
          </a:p>
        </p:txBody>
      </p:sp>
      <p:sp>
        <p:nvSpPr>
          <p:cNvPr id="13" name="QB_7_AS.103_1#3be9f7165?vja=1&amp;pid=c3b8e69c1&amp;color=0,0,0&amp;vtp=1"/>
          <p:cNvSpPr/>
          <p:nvPr/>
        </p:nvSpPr>
        <p:spPr>
          <a:xfrm>
            <a:off x="722376" y="40971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until引导时间状语从句，设空处在从句中作谓语，根据上下文时态可知，此处应用一般过去时；investigate与the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cause之间为被动关系，故用被动语态；从句主语为单数概念，从句谓语应用第三人称单数形式。故填was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investigated。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7_BD.104_1#fe64156f8?vja=1&amp;pid=c3b8e69c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05_1#fe64156f8.blank?vja=1&amp;pid=c3b8e69c1&amp;color=0,0,0&amp;vpa=60&amp;vtp=1"/>
          <p:cNvSpPr/>
          <p:nvPr/>
        </p:nvSpPr>
        <p:spPr>
          <a:xfrm>
            <a:off x="1049401" y="858013"/>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loss</a:t>
            </a:r>
            <a:endParaRPr lang="en-US" altLang="zh-CN" sz="2000" dirty="0"/>
          </a:p>
        </p:txBody>
      </p:sp>
      <p:sp>
        <p:nvSpPr>
          <p:cNvPr id="4" name="QB_7_AS.106_1#fe64156f8?vja=1&amp;pid=c3b8e69c1&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此处作forget的宾语，设空处前有定冠词the修饰，其后有of短语，应用名词，此处表示“丧失；损失”，故填loss。</a:t>
            </a:r>
            <a:endParaRPr lang="en-US" altLang="zh-CN" sz="2200" dirty="0"/>
          </a:p>
        </p:txBody>
      </p:sp>
      <p:sp>
        <p:nvSpPr>
          <p:cNvPr id="5" name="QB_7_BD.107_1#ad45290d5?vja=1&amp;pid=c3b8e69c1&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108_1#ad45290d5.blank?vja=1&amp;pid=c3b8e69c1&amp;color=0,0,0&amp;vpa=61&amp;vtp=1"/>
          <p:cNvSpPr/>
          <p:nvPr/>
        </p:nvSpPr>
        <p:spPr>
          <a:xfrm>
            <a:off x="1138301" y="2084959"/>
            <a:ext cx="774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a:t>
            </a:r>
            <a:endParaRPr lang="en-US" altLang="zh-CN" sz="2000" dirty="0"/>
          </a:p>
        </p:txBody>
      </p:sp>
      <p:sp>
        <p:nvSpPr>
          <p:cNvPr id="7" name="QB_7_AS.109_1#ad45290d5?vja=1&amp;pid=c3b8e69c1&amp;color=0,0,0&amp;vtp=1"/>
          <p:cNvSpPr/>
          <p:nvPr/>
        </p:nvSpPr>
        <p:spPr>
          <a:xfrm>
            <a:off x="722376" y="2506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motivate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sth意为“激励某人做某事”。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6_BD.110_1#ab8273150?vja=1&amp;pid=cb6a9ee36&amp;color=0,0,0&amp;vtp=1&amp;bt=1"/>
          <p:cNvSpPr/>
          <p:nvPr/>
        </p:nvSpPr>
        <p:spPr>
          <a:xfrm>
            <a:off x="722376" y="900000"/>
            <a:ext cx="10753344" cy="5212080"/>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[重庆巴蜀中学2025高二月考]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（月球熔岩管</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caves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provide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Moon.</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robotic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short-term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Moon.6.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overcome.For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equipment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personnel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transported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（地形）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111_1#ab8273150.blank?vja=1&amp;pid=cb6a9ee36&amp;color=0,0,0&amp;vpa=62&amp;vtp=1"/>
          <p:cNvSpPr/>
          <p:nvPr/>
        </p:nvSpPr>
        <p:spPr>
          <a:xfrm>
            <a:off x="2965895" y="1986612"/>
            <a:ext cx="1452563" cy="343281"/>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become</a:t>
            </a:r>
            <a:endParaRPr lang="en-US" altLang="zh-CN" sz="2000" dirty="0"/>
          </a:p>
        </p:txBody>
      </p:sp>
      <p:sp>
        <p:nvSpPr>
          <p:cNvPr id="4" name="QM_6_AN.112_1#ab8273150.blank?vja=1&amp;pid=cb6a9ee36&amp;color=0,0,0&amp;vpa=63&amp;vtp=1"/>
          <p:cNvSpPr/>
          <p:nvPr/>
        </p:nvSpPr>
        <p:spPr>
          <a:xfrm>
            <a:off x="935101" y="2361516"/>
            <a:ext cx="7889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formed</a:t>
            </a:r>
            <a:endParaRPr lang="en-US" altLang="zh-CN" sz="2000" dirty="0"/>
          </a:p>
        </p:txBody>
      </p:sp>
      <p:sp>
        <p:nvSpPr>
          <p:cNvPr id="5" name="QM_6_AN.113_1#ab8273150.blank?vja=1&amp;pid=cb6a9ee36&amp;color=0,0,0&amp;vpa=64&amp;vtp=1"/>
          <p:cNvSpPr/>
          <p:nvPr/>
        </p:nvSpPr>
        <p:spPr>
          <a:xfrm>
            <a:off x="9756902" y="2361516"/>
            <a:ext cx="296863"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6" name="QM_6_AN.114_1#ab8273150.blank?vja=1&amp;pid=cb6a9ee36&amp;color=0,0,0&amp;vpa=65&amp;vtp=1"/>
          <p:cNvSpPr/>
          <p:nvPr/>
        </p:nvSpPr>
        <p:spPr>
          <a:xfrm>
            <a:off x="8024432" y="3486228"/>
            <a:ext cx="45085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into</a:t>
            </a:r>
            <a:endParaRPr lang="en-US" altLang="zh-CN" sz="2000" dirty="0"/>
          </a:p>
        </p:txBody>
      </p:sp>
      <p:sp>
        <p:nvSpPr>
          <p:cNvPr id="7" name="QM_6_AN.115_1#ab8273150.blank?vja=1&amp;pid=cb6a9ee36&amp;color=0,0,0&amp;vpa=66&amp;vtp=1"/>
          <p:cNvSpPr/>
          <p:nvPr/>
        </p:nvSpPr>
        <p:spPr>
          <a:xfrm>
            <a:off x="8932482" y="3848432"/>
            <a:ext cx="1042988"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providing</a:t>
            </a:r>
            <a:endParaRPr lang="en-US" altLang="zh-CN" sz="2000" dirty="0"/>
          </a:p>
        </p:txBody>
      </p:sp>
      <p:sp>
        <p:nvSpPr>
          <p:cNvPr id="8" name="QM_6_AN.116_1#ab8273150.blank?vja=1&amp;pid=cb6a9ee36&amp;color=0,0,0&amp;vpa=67&amp;vtp=1"/>
          <p:cNvSpPr/>
          <p:nvPr/>
        </p:nvSpPr>
        <p:spPr>
          <a:xfrm>
            <a:off x="5967476" y="4223336"/>
            <a:ext cx="25654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Although/Though/While</a:t>
            </a:r>
            <a:endParaRPr lang="en-US" altLang="zh-CN" sz="2000" dirty="0"/>
          </a:p>
        </p:txBody>
      </p:sp>
      <p:sp>
        <p:nvSpPr>
          <p:cNvPr id="9" name="QM_6_AN.117_1#ab8273150.blank?vja=1&amp;pid=cb6a9ee36&amp;color=0,0,0&amp;vpa=68&amp;vtp=1"/>
          <p:cNvSpPr/>
          <p:nvPr/>
        </p:nvSpPr>
        <p:spPr>
          <a:xfrm>
            <a:off x="5623941" y="4973144"/>
            <a:ext cx="1000125"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smoothly</a:t>
            </a:r>
            <a:endParaRPr lang="en-US" altLang="zh-CN" sz="2000" dirty="0"/>
          </a:p>
        </p:txBody>
      </p:sp>
      <p:sp>
        <p:nvSpPr>
          <p:cNvPr id="10" name="QM_6_AN.118_1#ab8273150.blank?vja=1&amp;pid=cb6a9ee36&amp;color=0,0,0&amp;vpa=69&amp;vtp=1"/>
          <p:cNvSpPr/>
          <p:nvPr/>
        </p:nvSpPr>
        <p:spPr>
          <a:xfrm>
            <a:off x="960501" y="5722952"/>
            <a:ext cx="2901950" cy="343281"/>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addressed/addressing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6_BD.119_1#ab8273150?vja=1&amp;pid=cb6a9ee36&amp;color=0,0,0&amp;mp=1&amp;vtp=1&amp;bt=1"/>
          <p:cNvSpPr/>
          <p:nvPr/>
        </p:nvSpPr>
        <p:spPr>
          <a:xfrm>
            <a:off x="722376" y="896112"/>
            <a:ext cx="10753344" cy="1439482"/>
          </a:xfrm>
          <a:prstGeom prst="rect">
            <a:avLst/>
          </a:prstGeom>
          <a:noFill/>
          <a:ln/>
        </p:spPr>
        <p:txBody>
          <a:bodyPr wrap="square" lIns="0" tIns="0" rIns="0" bIns="0" rtlCol="0" anchor="t"/>
          <a:lstStyle/>
          <a:p>
            <a:pPr algn="just">
              <a:lnSpc>
                <a:spcPct val="121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AN.120_1#ab8273150.blank?vja=1&amp;pid=cb6a9ee36&amp;color=0,0,0&amp;mp=1&amp;vpa=70&amp;vtp=1"/>
          <p:cNvSpPr/>
          <p:nvPr/>
        </p:nvSpPr>
        <p:spPr>
          <a:xfrm>
            <a:off x="9623362" y="858012"/>
            <a:ext cx="677863" cy="342011"/>
          </a:xfrm>
          <a:prstGeom prst="rect">
            <a:avLst/>
          </a:prstGeom>
          <a:noFill/>
          <a:ln/>
        </p:spPr>
        <p:txBody>
          <a:bodyPr wrap="none" lIns="0" tIns="0" rIns="0" bIns="0" rtlCol="0" anchor="t"/>
          <a:lstStyle/>
          <a:p>
            <a:pPr algn="ctr">
              <a:lnSpc>
                <a:spcPct val="121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121_1#ab8273150.blank?vja=1&amp;pid=cb6a9ee36&amp;color=0,0,0&amp;mp=1&amp;vpa=71&amp;vtp=1"/>
          <p:cNvSpPr/>
          <p:nvPr/>
        </p:nvSpPr>
        <p:spPr>
          <a:xfrm>
            <a:off x="7706233" y="1595628"/>
            <a:ext cx="633413" cy="342011"/>
          </a:xfrm>
          <a:prstGeom prst="rect">
            <a:avLst/>
          </a:prstGeom>
          <a:noFill/>
          <a:ln/>
        </p:spPr>
        <p:txBody>
          <a:bodyPr wrap="none" lIns="0" tIns="0" rIns="0" bIns="0" rtlCol="0" anchor="t"/>
          <a:lstStyle/>
          <a:p>
            <a:pPr algn="ctr">
              <a:lnSpc>
                <a:spcPct val="121000"/>
              </a:lnSpc>
            </a:pPr>
            <a:r>
              <a:rPr lang="en-US" altLang="zh-CN" sz="2000" b="0" i="0" dirty="0">
                <a:solidFill>
                  <a:srgbClr val="FF0000"/>
                </a:solidFill>
                <a:latin typeface="Times New Roman" pitchFamily="34" charset="0"/>
                <a:ea typeface="微软雅黑" pitchFamily="34" charset="-122"/>
                <a:cs typeface="Times New Roman" pitchFamily="34" charset="-120"/>
              </a:rPr>
              <a:t>better</a:t>
            </a:r>
            <a:endParaRPr lang="en-US" altLang="zh-CN" sz="2000" dirty="0"/>
          </a:p>
        </p:txBody>
      </p:sp>
      <p:sp>
        <p:nvSpPr>
          <p:cNvPr id="5" name="QM_6_EX.122_1#ab8273150?vja=1&amp;pid=cb6a9ee36&amp;color=0,0,0&amp;vtp=1"/>
          <p:cNvSpPr/>
          <p:nvPr/>
        </p:nvSpPr>
        <p:spPr>
          <a:xfrm>
            <a:off x="722376" y="2372550"/>
            <a:ext cx="10753344" cy="711073"/>
          </a:xfrm>
          <a:prstGeom prst="rect">
            <a:avLst/>
          </a:prstGeom>
          <a:noFill/>
          <a:ln/>
        </p:spPr>
        <p:txBody>
          <a:bodyPr wrap="square" lIns="0" tIns="0" rIns="0" bIns="0" rtlCol="0" anchor="t"/>
          <a:lstStyle/>
          <a:p>
            <a:pPr algn="l">
              <a:lnSpc>
                <a:spcPct val="121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本文是一篇说明文。文章主要介绍了月球熔岩管这一新发现，指出它可能会成为月球基地的一部分，为月球上的人类提供一个安全的环境，但仍有许多挑战需要克服。</a:t>
            </a:r>
            <a:endParaRPr lang="en-US" altLang="zh-CN" sz="2000" dirty="0"/>
          </a:p>
        </p:txBody>
      </p:sp>
      <p:sp>
        <p:nvSpPr>
          <p:cNvPr id="6" name="QB_7_BD.123_1#e17a3da40?vja=1&amp;pid=ab8273150&amp;color=0,0,0&amp;vtp=1"/>
          <p:cNvSpPr/>
          <p:nvPr/>
        </p:nvSpPr>
        <p:spPr>
          <a:xfrm>
            <a:off x="722376" y="3113659"/>
            <a:ext cx="10753344" cy="338709"/>
          </a:xfrm>
          <a:prstGeom prst="rect">
            <a:avLst/>
          </a:prstGeom>
          <a:noFill/>
          <a:ln/>
        </p:spPr>
        <p:txBody>
          <a:bodyPr wrap="square" lIns="0" tIns="0" rIns="0" bIns="0" rtlCol="0" anchor="t"/>
          <a:lstStyle/>
          <a:p>
            <a:pPr algn="l">
              <a:lnSpc>
                <a:spcPct val="121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7" name="QB_7_AN.124_1#e17a3da40.blank?vja=1&amp;pid=ab8273150&amp;color=0,0,0&amp;vpa=72&amp;vtp=1"/>
          <p:cNvSpPr/>
          <p:nvPr/>
        </p:nvSpPr>
        <p:spPr>
          <a:xfrm>
            <a:off x="1049401" y="3075559"/>
            <a:ext cx="1452563" cy="338709"/>
          </a:xfrm>
          <a:prstGeom prst="rect">
            <a:avLst/>
          </a:prstGeom>
          <a:noFill/>
          <a:ln/>
        </p:spPr>
        <p:txBody>
          <a:bodyPr wrap="none" lIns="0" tIns="0" rIns="0" bIns="0" rtlCol="0" anchor="t"/>
          <a:lstStyle/>
          <a:p>
            <a:pPr algn="ctr">
              <a:lnSpc>
                <a:spcPct val="121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become</a:t>
            </a:r>
            <a:endParaRPr lang="en-US" altLang="zh-CN" sz="2000" dirty="0"/>
          </a:p>
        </p:txBody>
      </p:sp>
      <p:sp>
        <p:nvSpPr>
          <p:cNvPr id="8" name="QB_7_AS.125_1#e17a3da40?vja=1&amp;pid=ab8273150&amp;color=0,0,0&amp;vtp=1"/>
          <p:cNvSpPr/>
          <p:nvPr/>
        </p:nvSpPr>
        <p:spPr>
          <a:xfrm>
            <a:off x="722376" y="3521393"/>
            <a:ext cx="10753344" cy="1113219"/>
          </a:xfrm>
          <a:prstGeom prst="rect">
            <a:avLst/>
          </a:prstGeom>
          <a:noFill/>
          <a:ln/>
        </p:spPr>
        <p:txBody>
          <a:bodyPr wrap="square" lIns="0" tIns="0" rIns="0" bIns="0" rtlCol="0" anchor="t"/>
          <a:lstStyle/>
          <a:p>
            <a:pPr algn="l">
              <a:lnSpc>
                <a:spcPct val="121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句意为：近来，随着中国在太空探索领域的突破，月球熔岩管已成为人们非常感兴趣的话题。根据时间状语Recently可知，此处应使用现在完成时，主语lunar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lava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tubes表示复数概念，故填have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endParaRPr lang="en-US" altLang="zh-CN" sz="2200" dirty="0"/>
          </a:p>
        </p:txBody>
      </p:sp>
      <p:sp>
        <p:nvSpPr>
          <p:cNvPr id="9" name="QB_7_BD.126_1#0caec3595?vja=1&amp;pid=ab8273150&amp;color=0,0,0&amp;vtp=1"/>
          <p:cNvSpPr/>
          <p:nvPr/>
        </p:nvSpPr>
        <p:spPr>
          <a:xfrm>
            <a:off x="722376" y="4663059"/>
            <a:ext cx="10753344" cy="338709"/>
          </a:xfrm>
          <a:prstGeom prst="rect">
            <a:avLst/>
          </a:prstGeom>
          <a:noFill/>
          <a:ln/>
        </p:spPr>
        <p:txBody>
          <a:bodyPr wrap="square" lIns="0" tIns="0" rIns="0" bIns="0" rtlCol="0" anchor="t"/>
          <a:lstStyle/>
          <a:p>
            <a:pPr algn="l">
              <a:lnSpc>
                <a:spcPct val="121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0" name="QB_7_AN.127_1#0caec3595.blank?vja=1&amp;pid=ab8273150&amp;color=0,0,0&amp;vpa=73&amp;vtp=1"/>
          <p:cNvSpPr/>
          <p:nvPr/>
        </p:nvSpPr>
        <p:spPr>
          <a:xfrm>
            <a:off x="998601" y="4624959"/>
            <a:ext cx="788988" cy="342011"/>
          </a:xfrm>
          <a:prstGeom prst="rect">
            <a:avLst/>
          </a:prstGeom>
          <a:noFill/>
          <a:ln/>
        </p:spPr>
        <p:txBody>
          <a:bodyPr wrap="none" lIns="0" tIns="0" rIns="0" bIns="0" rtlCol="0" anchor="t"/>
          <a:lstStyle/>
          <a:p>
            <a:pPr algn="ctr">
              <a:lnSpc>
                <a:spcPct val="121000"/>
              </a:lnSpc>
            </a:pPr>
            <a:r>
              <a:rPr lang="en-US" altLang="zh-CN" sz="2000" b="0" i="0" dirty="0">
                <a:solidFill>
                  <a:srgbClr val="FF0000"/>
                </a:solidFill>
                <a:latin typeface="Times New Roman" pitchFamily="34" charset="0"/>
                <a:ea typeface="微软雅黑" pitchFamily="34" charset="-122"/>
                <a:cs typeface="Times New Roman" pitchFamily="34" charset="-120"/>
              </a:rPr>
              <a:t>formed</a:t>
            </a:r>
            <a:endParaRPr lang="en-US" altLang="zh-CN" sz="2000" dirty="0"/>
          </a:p>
        </p:txBody>
      </p:sp>
      <p:sp>
        <p:nvSpPr>
          <p:cNvPr id="11" name="QB_7_AS.128_1#0caec3595?vja=1&amp;pid=ab8273150&amp;color=0,0,0&amp;vtp=1"/>
          <p:cNvSpPr/>
          <p:nvPr/>
        </p:nvSpPr>
        <p:spPr>
          <a:xfrm>
            <a:off x="722376" y="5070793"/>
            <a:ext cx="10753344" cy="1116521"/>
          </a:xfrm>
          <a:prstGeom prst="rect">
            <a:avLst/>
          </a:prstGeom>
          <a:noFill/>
          <a:ln/>
        </p:spPr>
        <p:txBody>
          <a:bodyPr wrap="square" lIns="0" tIns="0" rIns="0" bIns="0" rtlCol="0" anchor="t"/>
          <a:lstStyle/>
          <a:p>
            <a:pPr algn="l">
              <a:lnSpc>
                <a:spcPct val="121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由熔岩流形成的天然洞穴不仅具有科学价值，而且为人类在月球上居住提供了理想的住处。句中已有谓语，且与设空处之间无连词连接，故设空处应用非谓语形式；根据by可知，form与caves之间为逻辑上的被动关系，故应用过去分词形式作后置定语。故填form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10" grpId="0" build="p" animBg="1"/>
      <p:bldP spid="11"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29_1#c7e4d2abd?vja=1&amp;pid=ab827315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7_AN.130_1#c7e4d2abd.blank?vja=1&amp;pid=ab8273150&amp;color=0,0,0&amp;mp=1&amp;vpa=74&amp;vtp=1"/>
          <p:cNvSpPr/>
          <p:nvPr/>
        </p:nvSpPr>
        <p:spPr>
          <a:xfrm>
            <a:off x="1062101" y="858013"/>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a:t>
            </a:r>
            <a:endParaRPr lang="en-US" altLang="zh-CN" sz="2000" dirty="0"/>
          </a:p>
        </p:txBody>
      </p:sp>
      <p:sp>
        <p:nvSpPr>
          <p:cNvPr id="4" name="QB_7_AS.131_1#c7e4d2abd?vja=1&amp;pid=ab8273150&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句意见上一题解析。place在此作可数名词，意为“住处”，其前应有冠词修饰，此处表泛指，且ideal的发音以元音音素开头，故填an。</a:t>
            </a:r>
            <a:endParaRPr lang="en-US" altLang="zh-CN" sz="2200" dirty="0"/>
          </a:p>
        </p:txBody>
      </p:sp>
      <p:sp>
        <p:nvSpPr>
          <p:cNvPr id="5" name="QB_7_BD.132_1#e4a2a7ea4?vja=1&amp;pid=ab8273150&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133_1#e4a2a7ea4.blank?vja=1&amp;pid=ab8273150&amp;color=0,0,0&amp;vpa=75&amp;vtp=1"/>
          <p:cNvSpPr/>
          <p:nvPr/>
        </p:nvSpPr>
        <p:spPr>
          <a:xfrm>
            <a:off x="1049401" y="2084959"/>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into</a:t>
            </a:r>
            <a:endParaRPr lang="en-US" altLang="zh-CN" sz="2000" dirty="0"/>
          </a:p>
        </p:txBody>
      </p:sp>
      <p:sp>
        <p:nvSpPr>
          <p:cNvPr id="7" name="QB_7_AS.134_1#e4a2a7ea4?vja=1&amp;pid=ab8273150&amp;color=0,0,0&amp;vtp=1"/>
          <p:cNvSpPr/>
          <p:nvPr/>
        </p:nvSpPr>
        <p:spPr>
          <a:xfrm>
            <a:off x="722376" y="25477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句意为：基于这一想法，国际月球科研站计划力求通过五次任务建造一个机器人基地，并最终将其扩展为一个能够允许人类短期停留的月球基地。根据句意可知，此处表示状态的变化，expand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为固定短语，意为“将</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扩展成</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”，故填into。</a:t>
            </a:r>
            <a:endParaRPr lang="en-US" altLang="zh-CN" sz="2200" dirty="0"/>
          </a:p>
        </p:txBody>
      </p:sp>
      <p:sp>
        <p:nvSpPr>
          <p:cNvPr id="8" name="QB_7_BD.135_1#435543cc3?vja=1&amp;pid=ab8273150&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136_1#435543cc3.blank?vja=1&amp;pid=ab8273150&amp;color=0,0,0&amp;vpa=76&amp;vtp=1"/>
          <p:cNvSpPr/>
          <p:nvPr/>
        </p:nvSpPr>
        <p:spPr>
          <a:xfrm>
            <a:off x="998601" y="3685159"/>
            <a:ext cx="1042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providing</a:t>
            </a:r>
            <a:endParaRPr lang="en-US" altLang="zh-CN" sz="2000" dirty="0"/>
          </a:p>
        </p:txBody>
      </p:sp>
      <p:sp>
        <p:nvSpPr>
          <p:cNvPr id="10" name="QB_7_AS.137_1#435543cc3?vja=1&amp;pid=ab8273150&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句意为：月球熔岩管可能会成为该基地的组成部分,为月球上的人类提供安全的环境。句中已有谓语，且与设空处之间无连词连接，故设空处应用非谓语形式；provide与Lunar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lava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tubes之间为逻辑上的主动关系，故应用现在分词形式作状语。故填providing。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BD.138_1#622356eec?vja=1&amp;pid=ab827315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_____________________</a:t>
            </a:r>
            <a:endParaRPr lang="en-US" altLang="zh-CN" sz="2000" dirty="0"/>
          </a:p>
        </p:txBody>
      </p:sp>
      <p:sp>
        <p:nvSpPr>
          <p:cNvPr id="3" name="QB_7_AN.139_1#622356eec.blank?vja=1&amp;pid=ab8273150&amp;color=0,0,0&amp;mp=1&amp;vpa=77&amp;vtp=1"/>
          <p:cNvSpPr/>
          <p:nvPr/>
        </p:nvSpPr>
        <p:spPr>
          <a:xfrm>
            <a:off x="1011301" y="845313"/>
            <a:ext cx="2565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Although/Though/While</a:t>
            </a:r>
            <a:endParaRPr lang="en-US" altLang="zh-CN" sz="2000" dirty="0"/>
          </a:p>
        </p:txBody>
      </p:sp>
      <p:sp>
        <p:nvSpPr>
          <p:cNvPr id="4" name="QB_7_AS.140_1#622356eec?vja=1&amp;pid=ab827315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熔岩管为月球基地提供了一个庇护所，但仍有许多挑战需要克服。根据句意可知，此处表示“尽管,虽然”，应用although/though/while引导让步状语从句，设空处位于句首，单词首字母应大写，故填Although/Though/While。</a:t>
            </a:r>
            <a:endParaRPr lang="en-US" altLang="zh-CN" sz="2200" dirty="0"/>
          </a:p>
        </p:txBody>
      </p:sp>
      <p:sp>
        <p:nvSpPr>
          <p:cNvPr id="5" name="QB_7_BD.141_1#bddce64f2?vja=1&amp;pid=ab827315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142_1#bddce64f2.blank?vja=1&amp;pid=ab8273150&amp;color=0,0,0&amp;vpa=78&amp;vtp=1"/>
          <p:cNvSpPr/>
          <p:nvPr/>
        </p:nvSpPr>
        <p:spPr>
          <a:xfrm>
            <a:off x="1024001" y="2453259"/>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smoothly</a:t>
            </a:r>
            <a:endParaRPr lang="en-US" altLang="zh-CN" sz="2000" dirty="0"/>
          </a:p>
        </p:txBody>
      </p:sp>
      <p:sp>
        <p:nvSpPr>
          <p:cNvPr id="7" name="QB_7_AS.143_1#bddce64f2?vja=1&amp;pid=ab8273150&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句意为：例如，如何将大型设备和人员顺利运进和运出这些洞穴？设空处在句中作状语，修饰动词transported，故应用副词。故填smoothly。</a:t>
            </a:r>
            <a:endParaRPr lang="en-US" altLang="zh-CN" sz="2200" dirty="0"/>
          </a:p>
        </p:txBody>
      </p:sp>
      <p:sp>
        <p:nvSpPr>
          <p:cNvPr id="8" name="QB_7_BD.144_1#c5c9724a7?vja=1&amp;pid=ab8273150&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________________________</a:t>
            </a:r>
            <a:endParaRPr lang="en-US" altLang="zh-CN" sz="2000" dirty="0"/>
          </a:p>
        </p:txBody>
      </p:sp>
      <p:sp>
        <p:nvSpPr>
          <p:cNvPr id="9" name="QB_7_AN.145_1#c5c9724a7.blank?vja=1&amp;pid=ab8273150&amp;color=0,0,0&amp;vpa=79&amp;vtp=1"/>
          <p:cNvSpPr/>
          <p:nvPr/>
        </p:nvSpPr>
        <p:spPr>
          <a:xfrm>
            <a:off x="1024001" y="3685159"/>
            <a:ext cx="29019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addressed/addressing</a:t>
            </a:r>
            <a:endParaRPr lang="en-US" altLang="zh-CN" sz="2000" dirty="0"/>
          </a:p>
        </p:txBody>
      </p:sp>
      <p:sp>
        <p:nvSpPr>
          <p:cNvPr id="10" name="QB_7_AS.146_1#c5c9724a7?vja=1&amp;pid=ab8273150&amp;color=0,0,0&amp;vtp=1"/>
          <p:cNvSpPr/>
          <p:nvPr/>
        </p:nvSpPr>
        <p:spPr>
          <a:xfrm>
            <a:off x="722376" y="41606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句意为：这些问题需要在未来解决。need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sth为固定短语，意为“需要做某事”；address与issues之间为逻辑上的被动关系，故填to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addressed。need后面可用动名词的主动形式表被动含义，故也可填addressing。故填to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addressed/addressing。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7_BD.147_1#80fc15e95?vja=1&amp;pid=ab8273150&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148_1#80fc15e95.blank?vja=1&amp;pid=ab8273150&amp;color=0,0,0&amp;mp=1&amp;vpa=80&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149_1#80fc15e95?vja=1&amp;pid=ab8273150&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与此同时，国际月球科研站吸引了来自世界各地的众多合作伙伴，这表明中国在太空领域的技术创新具有强大的吸引力。设空处引导非限制性定语从句，先行词为整个主句，关系词在从句中作主语，应用关系代词which引导该从句。</a:t>
            </a:r>
            <a:endParaRPr lang="en-US" altLang="zh-CN" sz="2200" dirty="0"/>
          </a:p>
        </p:txBody>
      </p:sp>
      <p:sp>
        <p:nvSpPr>
          <p:cNvPr id="5" name="QB_7_BD.150_1#201c16bd4?vja=1&amp;pid=ab8273150&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7_AN.151_1#201c16bd4.blank?vja=1&amp;pid=ab8273150&amp;color=0,0,0&amp;vpa=81&amp;vtp=1"/>
          <p:cNvSpPr/>
          <p:nvPr/>
        </p:nvSpPr>
        <p:spPr>
          <a:xfrm>
            <a:off x="1151001" y="2465959"/>
            <a:ext cx="633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better</a:t>
            </a:r>
            <a:endParaRPr lang="en-US" altLang="zh-CN" sz="2000" dirty="0"/>
          </a:p>
        </p:txBody>
      </p:sp>
      <p:sp>
        <p:nvSpPr>
          <p:cNvPr id="7" name="QB_7_AS.152_1#201c16bd4?vja=1&amp;pid=ab8273150&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句意为：并且这种国际合作将助力人类更好地了解宇宙。根据语境及much可知，此处应用形容词比较级，修饰名词understanding。故填better。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579307dc1.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579307dc1.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6</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Space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and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beyond</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4#067ada8c6.fixed?vja=1&amp;pid=f3a5ff41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067ada8c6.fixed?vja=1&amp;pid=f3a5ff41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067ada8c6.fixed?vja=1&amp;pid=f3a5ff411&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067ada8c6.fixed?vja=1&amp;pid=f3a5ff41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53_1#92f8df83f?vja=1&amp;pid=ca231a67f&amp;color=0,0,0&amp;vtp=1&amp;bt=1"/>
          <p:cNvSpPr/>
          <p:nvPr/>
        </p:nvSpPr>
        <p:spPr>
          <a:xfrm>
            <a:off x="722376" y="900000"/>
            <a:ext cx="10753344" cy="5676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[辽宁大连二十四中2025高二期中]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blood-red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memorable.But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（蜿蜒的）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geologically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evolution.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primaeval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（远古的）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paradise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overflowing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scorched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hellscape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acidic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histories.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waterlogged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geologically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alive—and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destructive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53_2#92f8df83f?vja=1&amp;pid=ca231a67f&amp;color=0,0,0&amp;mp=1&amp;vtp=1&amp;bt=1"/>
          <p:cNvSpPr/>
          <p:nvPr/>
        </p:nvSpPr>
        <p:spPr>
          <a:xfrm>
            <a:off x="722376" y="896112"/>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volcanism,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nontransparent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clouds,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glimpse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present.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1990s,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cloud-penetrating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troublesome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software,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unambiguous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EX.154_1#92f8df83f?vja=1&amp;pid=ca231a67f&amp;color=0,0,0&amp;vtp=1"/>
          <p:cNvSpPr/>
          <p:nvPr/>
        </p:nvSpPr>
        <p:spPr>
          <a:xfrm>
            <a:off x="722376" y="3950398"/>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本文是一篇说明文。文章主要介绍科学家在金星上发现两处明显的熔岩流，这表明金星可能仍有火山活动，还探讨了金星与地球现状不同的原因及过去在探测金星熔岩流方面存在的困难。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55_1#4e3f1ed2d?vja=1&amp;pid=92f8df8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mentioned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6_1#4e3f1ed2d.bracket?vja=1&amp;pid=92f8df83f&amp;color=0,0,0&amp;vpa=82&amp;vtp=1"/>
          <p:cNvSpPr/>
          <p:nvPr/>
        </p:nvSpPr>
        <p:spPr>
          <a:xfrm>
            <a:off x="7189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55_2#4e3f1ed2d.choices?vja=1&amp;pid=92f8df83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comparison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endParaRPr lang="en-US" altLang="zh-CN" sz="2000" dirty="0"/>
          </a:p>
        </p:txBody>
      </p:sp>
      <p:sp>
        <p:nvSpPr>
          <p:cNvPr id="5" name="QC_7_AS.157_1#4e3f1ed2d?vja=1&amp;pid=92f8df83f&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spotted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sinuous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lava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corners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planetary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neighbour.These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geologically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volcanically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today”可知，文章提到的主要发现是金星现在有火山活动的证据。故选B项。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58_1#191944bdd?vja=1&amp;pid=92f8df8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9_1#191944bdd.bracket?vja=1&amp;pid=92f8df83f&amp;color=0,0,0&amp;vpa=83&amp;vtp=1"/>
          <p:cNvSpPr/>
          <p:nvPr/>
        </p:nvSpPr>
        <p:spPr>
          <a:xfrm>
            <a:off x="882383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8_2#191944bdd.choices?vja=1&amp;pid=92f8df83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atmosphere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winds.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Earth.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eruptions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triggered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greenhouse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endParaRPr lang="en-US" altLang="zh-CN" sz="2000" dirty="0"/>
          </a:p>
        </p:txBody>
      </p:sp>
      <p:sp>
        <p:nvSpPr>
          <p:cNvPr id="5" name="QC_7_AS.160_1#191944bdd?vja=1&amp;pid=92f8df83f&amp;color=0,0,0&amp;vtp=1"/>
          <p:cNvSpPr/>
          <p:nvPr/>
        </p:nvSpPr>
        <p:spPr>
          <a:xfrm>
            <a:off x="722376" y="2839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eruptions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runaway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greenhouse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effect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waterlogged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desert.”可知，金星现在极其炎热干燥是因为大规模的火山喷发引起了温室效应。故选D项。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61_1#5842c02e5?vja=1&amp;pid=92f8df8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2_1#5842c02e5.bracket?vja=1&amp;pid=92f8df83f&amp;color=0,0,0&amp;vpa=84&amp;vtp=1"/>
          <p:cNvSpPr/>
          <p:nvPr/>
        </p:nvSpPr>
        <p:spPr>
          <a:xfrm>
            <a:off x="1054804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61_2#5842c02e5.choices?vja=1&amp;pid=92f8df83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technology.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nontransparent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atmosphere.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endParaRPr lang="en-US" altLang="zh-CN" sz="2000" dirty="0"/>
          </a:p>
        </p:txBody>
      </p:sp>
      <p:sp>
        <p:nvSpPr>
          <p:cNvPr id="5" name="QC_7_AS.163_1#5842c02e5?vja=1&amp;pid=92f8df83f&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relatively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low-resolution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molten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troublesome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task.”可知，过去科学家难以在金星上探测到新的熔岩流是因为当时图像分辨率低。故选D项。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64_1#a111bfe05?vja=1&amp;pid=92f8df83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5_1#a111bfe05.bracket?vja=1&amp;pid=92f8df83f&amp;color=0,0,0&amp;vpa=85&amp;vtp=1"/>
          <p:cNvSpPr/>
          <p:nvPr/>
        </p:nvSpPr>
        <p:spPr>
          <a:xfrm>
            <a:off x="63976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64_2#a111bfe05.choices?vja=1&amp;pid=92f8df83f&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A.Terrible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Catastrophe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B.Twin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C.Volcanic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Hidden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D.Cloud-Piercing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Volcanoes</a:t>
            </a:r>
            <a:endParaRPr lang="en-US" altLang="zh-CN" sz="2000" dirty="0"/>
          </a:p>
        </p:txBody>
      </p:sp>
      <p:sp>
        <p:nvSpPr>
          <p:cNvPr id="5" name="QC_7_AS.166_1#a111bfe05?vja=1&amp;pid=92f8df83f&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主旨大意题。通读全文，尤其是根据第一段中的“These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geologically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volcanically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today”和第三段中的“Venus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geologically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alive—and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destructive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yet”可知，文章主要围绕金星仍存在火山活动展开。C项（火山觉醒：金星隐藏的活动被揭示）能概括文章内容，最适合做文章标题。故选C项。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BD.167_1#b29c6a67d?vja=1&amp;pid=ca231a67f&amp;color=0,0,0&amp;vtp=1&amp;bt=1"/>
          <p:cNvSpPr/>
          <p:nvPr/>
        </p:nvSpPr>
        <p:spPr>
          <a:xfrm>
            <a:off x="722376" y="900000"/>
            <a:ext cx="10753344" cy="4533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[山西部分名校2024高二期中质检]</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crack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Tianwen-1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2021.In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Utopia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Planitia.Yang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167_2#b29c6a67d?vja=1&amp;pid=ca231a67f&amp;color=0,0,0&amp;mp=1&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California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Times New Roman" pitchFamily="34" charset="0"/>
                <a:ea typeface="微软雅黑" pitchFamily="34" charset="-122"/>
                <a:cs typeface="Times New Roman" pitchFamily="34" charset="-120"/>
              </a:rPr>
              <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molecules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observed.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water-bearing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kilometres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6_BD.167_3#b29c6a67d?vja=1&amp;pid=ca231a67f&amp;color=0,0,0&amp;mp=1&amp;vtp=1&amp;bt=1"/>
          <p:cNvSpPr/>
          <p:nvPr/>
        </p:nvSpPr>
        <p:spPr>
          <a:xfrm>
            <a:off x="722376" y="900000"/>
            <a:ext cx="10753344" cy="1488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1" dirty="0">
                <a:solidFill>
                  <a:srgbClr val="000000"/>
                </a:solidFill>
                <a:latin typeface="Times New Roman" pitchFamily="34" charset="0"/>
                <a:ea typeface="微软雅黑" pitchFamily="34" charset="-122"/>
                <a:cs typeface="Times New Roman" pitchFamily="34" charset="-120"/>
              </a:rPr>
              <a:t>Zhurong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geologically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EX.168_1#b29c6a67d?vja=1&amp;pid=ca231a67f&amp;color=0,0,0&amp;vtp=1"/>
          <p:cNvSpPr/>
          <p:nvPr/>
        </p:nvSpPr>
        <p:spPr>
          <a:xfrm>
            <a:off x="722376" y="2435874"/>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本文是一篇新闻报道。文章主要报道了科学家基于中国“祝融号”火星车收集的数据，发现火星上约7亿年前存在水活动的证据。</a:t>
            </a:r>
            <a:endParaRPr lang="en-US" altLang="zh-CN" sz="2000" dirty="0"/>
          </a:p>
        </p:txBody>
      </p:sp>
      <p:sp>
        <p:nvSpPr>
          <p:cNvPr id="4" name="QC_7_BD.169_1#cef6c5771?vja=1&amp;pid=b29c6a67d&amp;color=0,0,0&amp;vtp=1"/>
          <p:cNvSpPr/>
          <p:nvPr/>
        </p:nvSpPr>
        <p:spPr>
          <a:xfrm>
            <a:off x="722376" y="320238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5" name="QC_7_AN.170_1#cef6c5771.bracket?vja=1&amp;pid=b29c6a67d&amp;color=0,0,0&amp;vpa=86&amp;vtp=1"/>
          <p:cNvSpPr/>
          <p:nvPr/>
        </p:nvSpPr>
        <p:spPr>
          <a:xfrm>
            <a:off x="8024876" y="320238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C_7_BD.169_2#cef6c5771.choices?vja=1&amp;pid=b29c6a67d&amp;color=0,0,0&amp;vtp=1"/>
          <p:cNvSpPr/>
          <p:nvPr/>
        </p:nvSpPr>
        <p:spPr>
          <a:xfrm>
            <a:off x="722376" y="3583383"/>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Keep.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Doubt.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Solve.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.Create.</a:t>
            </a:r>
            <a:endParaRPr lang="en-US" altLang="zh-CN" sz="2000" dirty="0"/>
          </a:p>
        </p:txBody>
      </p:sp>
      <p:sp>
        <p:nvSpPr>
          <p:cNvPr id="7" name="QC_7_AS.171_1#cef6c5771?vja=1&amp;pid=b29c6a67d&amp;color=0,0,0&amp;vtp=1"/>
          <p:cNvSpPr/>
          <p:nvPr/>
        </p:nvSpPr>
        <p:spPr>
          <a:xfrm>
            <a:off x="722376" y="4008071"/>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词义猜测题。根据画线单词前的posing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puzzle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scientists可推测，这是一个新的谜题，因此应是需要科学家在未来的研究中解决，由此可推知，画线词意为“解决”。故选C项。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a12b507ec.fixed?vja=1&amp;pid=f3a5ff41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a12b507ec.fixed?vja=1&amp;pid=f3a5ff411&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a12b507ec.fixed?vja=1&amp;pid=f3a5ff411&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a12b507ec.fixed?vja=1&amp;pid=f3a5ff411&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72_1#6c648ac42?vja=1&amp;pid=b29c6a6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3_1#6c648ac42.bracket?vja=1&amp;pid=b29c6a67d&amp;color=0,0,0&amp;vpa=87&amp;vtp=1"/>
          <p:cNvSpPr/>
          <p:nvPr/>
        </p:nvSpPr>
        <p:spPr>
          <a:xfrm>
            <a:off x="76041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72_2#6c648ac42.choices?vja=1&amp;pid=b29c6a67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inaccuracy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B.Functional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instruments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Tianwen-1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misconception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endParaRPr lang="en-US" altLang="zh-CN" sz="2000" dirty="0"/>
          </a:p>
        </p:txBody>
      </p:sp>
      <p:sp>
        <p:nvSpPr>
          <p:cNvPr id="5" name="QC_7_AS.174_1#6c648ac42?vja=1&amp;pid=b29c6a67d&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analysed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Zhurong</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minerals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quantity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liquid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700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million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dry.”可知，新研究基于中国“祝融号”火星车收集的数据，结果表明大约7亿年前火星上就存在水活动，而科学家们之前认为火星上是干燥的。故选D项。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175_1#92878d35f?vja=1&amp;pid=b29c6a6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6_1#92878d35f.bracket?vja=1&amp;pid=b29c6a67d&amp;color=0,0,0&amp;vpa=88&amp;vtp=1"/>
          <p:cNvSpPr/>
          <p:nvPr/>
        </p:nvSpPr>
        <p:spPr>
          <a:xfrm>
            <a:off x="66580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75_2#92878d35f.choices?vja=1&amp;pid=b29c6a67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B.Zhurong’s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C.Salt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water-bearing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water-bearing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minerals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rocks.</a:t>
            </a:r>
            <a:endParaRPr lang="en-US" altLang="zh-CN" sz="2000" dirty="0"/>
          </a:p>
        </p:txBody>
      </p:sp>
      <p:sp>
        <p:nvSpPr>
          <p:cNvPr id="5" name="QC_7_AS.177_1#92878d35f?vja=1&amp;pid=b29c6a67d&amp;color=0,0,0&amp;vtp=1"/>
          <p:cNvSpPr/>
          <p:nvPr/>
        </p:nvSpPr>
        <p:spPr>
          <a:xfrm>
            <a:off x="722376" y="2839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推理判断题。根据第三段最后一句话和第四段中的“One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major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forward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Zhurong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water-bearing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minerals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可知，舍勒博士表示“祝融号”火星车的仪器发现了被锁在岩石中的水分子，这与已经观测到的其他“年轻”的液态水环境不同，她期待“祝融号”火星车在未来可以分析出这些“年轻”的含水矿物的分布范围有多广。由此推知，她期待“祝融号”火星车的进一步探测会带来更多新发现或惊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178_1#1a8d91f26?vja=1&amp;pid=b29c6a67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Times New Roman" pitchFamily="34" charset="0"/>
                <a:ea typeface="微软雅黑" pitchFamily="34" charset="-122"/>
                <a:cs typeface="Times New Roman" pitchFamily="34" charset="-120"/>
              </a:rPr>
              <a:t>Zhurong</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79_1#1a8d91f26.bracket?vja=1&amp;pid=b29c6a67d&amp;color=0,0,0&amp;vpa=89&amp;vtp=1"/>
          <p:cNvSpPr/>
          <p:nvPr/>
        </p:nvSpPr>
        <p:spPr>
          <a:xfrm>
            <a:off x="559295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78_2#1a8d91f26.choices?vja=1&amp;pid=b29c6a67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748329" algn="l"/>
                <a:tab pos="5483957" algn="l"/>
                <a:tab pos="8219586"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Ancient.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Common.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Alarming.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.Promising.</a:t>
            </a:r>
            <a:endParaRPr lang="en-US" altLang="zh-CN" sz="2000" dirty="0"/>
          </a:p>
        </p:txBody>
      </p:sp>
      <p:sp>
        <p:nvSpPr>
          <p:cNvPr id="5" name="QC_7_AS.180_1#1a8d91f26?vja=1&amp;pid=b29c6a67d&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a:t>
            </a:r>
            <a:r>
              <a:rPr lang="en-US" altLang="zh-CN" sz="2000" b="0" i="1" dirty="0">
                <a:solidFill>
                  <a:srgbClr val="385723"/>
                </a:solidFill>
                <a:latin typeface="Times New Roman" pitchFamily="34" charset="0"/>
                <a:ea typeface="微软雅黑" pitchFamily="34" charset="-122"/>
                <a:cs typeface="Times New Roman" pitchFamily="34" charset="-120"/>
              </a:rPr>
              <a:t>Zhurong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extra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wheels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powerful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instruments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geologically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opportunity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s.”并结合上文可知，“祝融号”火星车收集了重要的数据，这些数据为科学家们提供了新的研究线索和挑战，它是一套功能强大的仪器，将为火星研究打开新的机会之窗。这表明“祝融号”火星车是有前景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6_BD.181_1#c5c53460a?vja=1&amp;pid=fa8db8f40&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[江苏扬州中学2025高二期中]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potentially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（细菌）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yogurt.While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experimented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Earth.1.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Joshua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Ontario,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（含碳的）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compounds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carried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break</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小包）.2.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milkshake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yogurt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powder.</a:t>
            </a:r>
            <a:endParaRPr lang="en-US" altLang="zh-CN" sz="2000" dirty="0"/>
          </a:p>
          <a:p>
            <a:pPr algn="just">
              <a:lnSpc>
                <a:spcPct val="123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（营养的）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major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6_AN.182_1#c5c53460a.blank?vja=1&amp;pid=fa8db8f40&amp;color=0,0,0&amp;vpa=90&amp;vtp=1"/>
          <p:cNvSpPr/>
          <p:nvPr/>
        </p:nvSpPr>
        <p:spPr>
          <a:xfrm>
            <a:off x="7241477" y="1986612"/>
            <a:ext cx="2413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183_1#c5c53460a.blank?vja=1&amp;pid=fa8db8f40&amp;color=0,0,0&amp;vpa=91&amp;vtp=1"/>
          <p:cNvSpPr/>
          <p:nvPr/>
        </p:nvSpPr>
        <p:spPr>
          <a:xfrm>
            <a:off x="3042603" y="3861132"/>
            <a:ext cx="212725"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184_1#c5c53460a.blank?vja=1&amp;pid=fa8db8f40&amp;color=0,0,0&amp;vpa=92&amp;vtp=1"/>
          <p:cNvSpPr/>
          <p:nvPr/>
        </p:nvSpPr>
        <p:spPr>
          <a:xfrm>
            <a:off x="1468501" y="4985844"/>
            <a:ext cx="2413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85_1#c5c53460a?vja=1&amp;pid=fa8db8f40&amp;color=0,0,0&amp;mp=1&amp;vtp=1&amp;bt=1"/>
          <p:cNvSpPr/>
          <p:nvPr/>
        </p:nvSpPr>
        <p:spPr>
          <a:xfrm>
            <a:off x="722376" y="900000"/>
            <a:ext cx="10753344" cy="186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500-metre-wide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Pearce.4.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“industrial-sized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place.5.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start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AN.186_1#c5c53460a.blank?vja=1&amp;pid=fa8db8f40&amp;color=0,0,0&amp;mp=1&amp;vpa=93&amp;vtp=1"/>
          <p:cNvSpPr/>
          <p:nvPr/>
        </p:nvSpPr>
        <p:spPr>
          <a:xfrm>
            <a:off x="9773666" y="1242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6_AN.188_1#c5c53460a.blank?vja=1&amp;pid=fa8db8f40&amp;color=0,0,0&amp;mp=1&amp;vpa=94&amp;vtp=1"/>
          <p:cNvSpPr/>
          <p:nvPr/>
        </p:nvSpPr>
        <p:spPr>
          <a:xfrm>
            <a:off x="8416671" y="2004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5" name="QM_6_BD.187_1#c5c53460a?vja=1&amp;pid=fa8db8f40&amp;color=0,0,0&amp;vtp=1"/>
          <p:cNvSpPr/>
          <p:nvPr/>
        </p:nvSpPr>
        <p:spPr>
          <a:xfrm>
            <a:off x="722376" y="2807222"/>
            <a:ext cx="10753344" cy="3771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bacteria.</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well.</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oxygen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carbon.</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through.</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carbon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compounds.</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6_EX.189_1#c5c53460a?vja=1&amp;pid=fa8db8f40&amp;color=0,0,0&amp;mp=1&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本文是一篇说明文。文章介绍了一种未来宇航员可以在太空中获取食物的新方法：利用细菌将小行星中的含碳物质转化为可食用的食物，这种方法可以在小行星上大规模生产食物，为未来的太空探索提供支持。</a:t>
            </a:r>
            <a:endParaRPr lang="en-US" altLang="zh-CN" sz="2000" dirty="0"/>
          </a:p>
        </p:txBody>
      </p:sp>
      <p:sp>
        <p:nvSpPr>
          <p:cNvPr id="3" name="QB_7_BD.190_1#8b6d0e693?vja=1&amp;pid=c5c53460a&amp;color=0,0,0&amp;vtp=1"/>
          <p:cNvSpPr/>
          <p:nvPr/>
        </p:nvSpPr>
        <p:spPr>
          <a:xfrm>
            <a:off x="722376" y="204668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4" name="QB_7_AN.191_1#8b6d0e693.blank?vja=1&amp;pid=c5c53460a&amp;color=0,0,0&amp;vpa=95&amp;vtp=1"/>
          <p:cNvSpPr/>
          <p:nvPr/>
        </p:nvSpPr>
        <p:spPr>
          <a:xfrm>
            <a:off x="1024001" y="200858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B_7_AS.192_1#8b6d0e693?vja=1&amp;pid=c5c53460a&amp;color=0,0,0&amp;vtp=1"/>
          <p:cNvSpPr/>
          <p:nvPr/>
        </p:nvSpPr>
        <p:spPr>
          <a:xfrm>
            <a:off x="722376" y="2471371"/>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虽然国际空间站上的宇航员已经尝试种植蔬菜，但在太空中消耗的大部分食物是从地球运输过去的；空后提到乔舒亚·皮尔斯决定尝试使用细菌将小行星中的含碳化合物转化为可食用的食物。A项（这种方式对于更远距离、持续时间更长的任务来说是行不通的）承上启下，引出后文介绍的新的方法，符合语境，It指代前文提到的从地球运送食物的方式，故选A项。</a:t>
            </a:r>
            <a:endParaRPr lang="en-US" altLang="zh-CN" sz="2200" dirty="0"/>
          </a:p>
        </p:txBody>
      </p:sp>
      <p:sp>
        <p:nvSpPr>
          <p:cNvPr id="6" name="QB_7_BD.193_1#78c975e5a?vja=1&amp;pid=c5c53460a&amp;color=0,0,0&amp;vtp=1"/>
          <p:cNvSpPr/>
          <p:nvPr/>
        </p:nvSpPr>
        <p:spPr>
          <a:xfrm>
            <a:off x="722376" y="404058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7" name="QB_7_AN.194_1#78c975e5a.blank?vja=1&amp;pid=c5c53460a&amp;color=0,0,0&amp;vpa=96&amp;vtp=1"/>
          <p:cNvSpPr/>
          <p:nvPr/>
        </p:nvSpPr>
        <p:spPr>
          <a:xfrm>
            <a:off x="1036701" y="400248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8" name="QB_7_AS.195_1#78c975e5a?vja=1&amp;pid=c5c53460a&amp;color=0,0,0&amp;vtp=1"/>
          <p:cNvSpPr/>
          <p:nvPr/>
        </p:nvSpPr>
        <p:spPr>
          <a:xfrm>
            <a:off x="722376" y="4465271"/>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前文提到皮尔斯的团队已经使用细菌分解军用口粮包装袋中的塑料，后文指出最终的细菌混合物看起来像一种棕色奶昔，团队还尝试将这种物质干燥处理，以生产出类似酸奶或粉末的东西。由此可知，设空处的内容应与实验过程有关。E项（他们在没有氧气的情况下加热塑料，然后将其喂给一种以碳为食的混合细菌群）承上启下，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96_1#5802ceeaa?vja=1&amp;pid=c5c53460a&amp;color=0,0,0&amp;vtp=1&amp;bt=1"/>
          <p:cNvSpPr/>
          <p:nvPr/>
        </p:nvSpPr>
        <p:spPr>
          <a:xfrm>
            <a:off x="722376" y="990283"/>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97_1#5802ceeaa.blank?vja=1&amp;pid=c5c53460a&amp;color=0,0,0&amp;vpa=97&amp;vtp=1"/>
          <p:cNvSpPr/>
          <p:nvPr/>
        </p:nvSpPr>
        <p:spPr>
          <a:xfrm>
            <a:off x="1024001" y="952183"/>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7_AS.198_1#5802ceeaa?vja=1&amp;pid=c5c53460a&amp;color=0,0,0&amp;vtp=1"/>
          <p:cNvSpPr/>
          <p:nvPr/>
        </p:nvSpPr>
        <p:spPr>
          <a:xfrm>
            <a:off x="722376" y="1390904"/>
            <a:ext cx="10753344" cy="1099122"/>
          </a:xfrm>
          <a:prstGeom prst="rect">
            <a:avLst/>
          </a:prstGeom>
          <a:noFill/>
          <a:ln/>
        </p:spPr>
        <p:txBody>
          <a:bodyPr wrap="square" lIns="0" tIns="0" rIns="0" bIns="0" rtlCol="0" anchor="t"/>
          <a:lstStyle/>
          <a:p>
            <a:pPr algn="l">
              <a:lnSpc>
                <a:spcPct val="119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根据后文内容可知，本段主要介绍了这种细菌混合物适合当作食物的原因，D项（虽然那听起来可能不太美味，但皮尔斯表示，这些细菌混合物非常适合人类的需求）承接上文对细菌混合物外观的描述，引出下文关于这一细菌混合物可满足人类营养需求的说明，符合语境。故选D项。</a:t>
            </a:r>
            <a:endParaRPr lang="en-US" altLang="zh-CN" sz="2200" spc="-50" dirty="0"/>
          </a:p>
        </p:txBody>
      </p:sp>
      <p:sp>
        <p:nvSpPr>
          <p:cNvPr id="5" name="QB_7_BD.199_1#70e98525b?vja=1&amp;pid=c5c53460a&amp;color=0,0,0&amp;vtp=1"/>
          <p:cNvSpPr/>
          <p:nvPr/>
        </p:nvSpPr>
        <p:spPr>
          <a:xfrm>
            <a:off x="722376" y="2590990"/>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200_1#70e98525b.blank?vja=1&amp;pid=c5c53460a&amp;color=0,0,0&amp;vpa=98&amp;vtp=1"/>
          <p:cNvSpPr/>
          <p:nvPr/>
        </p:nvSpPr>
        <p:spPr>
          <a:xfrm>
            <a:off x="1024001" y="2552890"/>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7_AS.201_1#70e98525b?vja=1&amp;pid=c5c53460a&amp;color=0,0,0&amp;vtp=1"/>
          <p:cNvSpPr/>
          <p:nvPr/>
        </p:nvSpPr>
        <p:spPr>
          <a:xfrm>
            <a:off x="722376" y="2996565"/>
            <a:ext cx="10753344" cy="1099376"/>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可知，若这一想法可行，一个直径500米的小行星每年可以为600到17,000名宇航员提供食物，设空处应承接前文，对这一数量范围进行解释说明。G项（具体数字取决于细菌分解小行星上含碳化合物的效率）符合语境。</a:t>
            </a:r>
            <a:endParaRPr lang="en-US" altLang="zh-CN" sz="2200" dirty="0"/>
          </a:p>
        </p:txBody>
      </p:sp>
      <p:sp>
        <p:nvSpPr>
          <p:cNvPr id="8" name="QB_7_BD.202_1#8145de956?vja=1&amp;pid=c5c53460a&amp;color=0,0,0&amp;vtp=1"/>
          <p:cNvSpPr/>
          <p:nvPr/>
        </p:nvSpPr>
        <p:spPr>
          <a:xfrm>
            <a:off x="722376" y="4127690"/>
            <a:ext cx="10753344" cy="334137"/>
          </a:xfrm>
          <a:prstGeom prst="rect">
            <a:avLst/>
          </a:prstGeom>
          <a:noFill/>
          <a:ln/>
        </p:spPr>
        <p:txBody>
          <a:bodyPr wrap="square" lIns="0" tIns="0" rIns="0" bIns="0" rtlCol="0" anchor="t"/>
          <a:lstStyle/>
          <a:p>
            <a:pPr algn="l">
              <a:lnSpc>
                <a:spcPct val="119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203_1#8145de956.blank?vja=1&amp;pid=c5c53460a&amp;color=0,0,0&amp;vpa=99&amp;vtp=1"/>
          <p:cNvSpPr/>
          <p:nvPr/>
        </p:nvSpPr>
        <p:spPr>
          <a:xfrm>
            <a:off x="1036701" y="4089590"/>
            <a:ext cx="22701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B_7_AS.204_1#8145de956?vja=1&amp;pid=c5c53460a&amp;color=0,0,0&amp;vtp=1"/>
          <p:cNvSpPr/>
          <p:nvPr/>
        </p:nvSpPr>
        <p:spPr>
          <a:xfrm>
            <a:off x="722376" y="4533265"/>
            <a:ext cx="10753344" cy="1461834"/>
          </a:xfrm>
          <a:prstGeom prst="rect">
            <a:avLst/>
          </a:prstGeom>
          <a:noFill/>
          <a:ln/>
        </p:spPr>
        <p:txBody>
          <a:bodyPr wrap="square" lIns="0" tIns="0" rIns="0" bIns="0" rtlCol="0" anchor="t"/>
          <a:lstStyle/>
          <a:p>
            <a:pPr algn="l">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前文提到一个可投入使用的小行星食物项目将需要在太空部署一个“工业级智能机器”，这需要很长时间才能将一切安排妥当；后文指出他们计划从煤炭开始，然后转向落到地球上的太空岩石。设空处应承接前文，并引出后文的计划。B项（因此，研究人员希望来年在较低层面上测试这个想法）和前文是因果关系，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pic>
        <p:nvPicPr>
          <p:cNvPr id="2" name="P_6_BD#25f0a0c1c?vja=1&amp;pid=fa8db8f40&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25f0a0c1c?vja=1&amp;pid=fa8db8f40&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25f0a0c1c?vja=1&amp;pid=fa8db8f40&amp;color=0,0,0&amp;vtp=1"/>
          <p:cNvSpPr/>
          <p:nvPr/>
        </p:nvSpPr>
        <p:spPr>
          <a:xfrm>
            <a:off x="722377" y="1737184"/>
            <a:ext cx="10749631" cy="3399155"/>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1.potentially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adv</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.潜在地，可能地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2.experiment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尝试</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；对</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进行实验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3.carry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履行；实施；执行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4.break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down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（使）分解；出故障；打倒，砸破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5.start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18"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以</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开始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熟词生义</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sound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linking</a:t>
            </a:r>
            <a:r>
              <a:rPr kumimoji="0" lang="en-US" altLang="zh-CN" sz="2000" b="0" i="1"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.听起来好像</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.声音；响声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生义：</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.合理的；正确的；完备的；健康的</a:t>
            </a:r>
            <a:endParaRPr lang="en-US" altLang="zh-CN" sz="100" dirty="0"/>
          </a:p>
        </p:txBody>
      </p:sp>
      <p:pic>
        <p:nvPicPr>
          <p:cNvPr id="6" name="P_6_BD#25f0a0c1c?vja=1&amp;pid=fa8db8f4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4149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d620aaf91.fixed?vja=1&amp;pid=88cf55d25&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d620aaf91.fixed?vja=1&amp;pid=88cf55d25&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d620aaf91.fixed?vja=1&amp;pid=88cf55d25&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d620aaf91.fixed?vja=1&amp;pid=88cf55d25&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2f1a67061?vja=1&amp;pid=dc89becb1&amp;color=0,0,0&amp;vtp=1&amp;bt=1"/>
          <p:cNvSpPr/>
          <p:nvPr/>
        </p:nvSpPr>
        <p:spPr>
          <a:xfrm>
            <a:off x="722376" y="896112"/>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1.Scientists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have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many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theories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about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how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universe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first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came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into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（exist）.</a:t>
            </a:r>
            <a:endParaRPr lang="en-US" altLang="zh-CN" sz="2000" dirty="0"/>
          </a:p>
        </p:txBody>
      </p:sp>
      <p:sp>
        <p:nvSpPr>
          <p:cNvPr id="4" name="QB_6_AN.206_1#2f1a67061.blank?vja=1&amp;pid=dc89becb1&amp;color=0,0,0&amp;vpa=100&amp;vtp=1"/>
          <p:cNvSpPr/>
          <p:nvPr/>
        </p:nvSpPr>
        <p:spPr>
          <a:xfrm>
            <a:off x="8613839" y="1239012"/>
            <a:ext cx="1000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existence</a:t>
            </a:r>
            <a:endParaRPr lang="en-US" altLang="zh-CN" sz="2000" dirty="0"/>
          </a:p>
        </p:txBody>
      </p:sp>
      <p:sp>
        <p:nvSpPr>
          <p:cNvPr id="5" name="QB_6_AS.207_1#af9c0f851?vja=1&amp;pid=dc89becb1&amp;color=0,0,0&amp;vtp=1"/>
          <p:cNvSpPr/>
          <p:nvPr/>
        </p:nvSpPr>
        <p:spPr>
          <a:xfrm>
            <a:off x="722376" y="1696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句意为：关于宇宙的起源，科学家有很多理论。come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existence意为“出现”，为固定短语。故填existence。</a:t>
            </a:r>
            <a:endParaRPr lang="en-US" altLang="zh-CN" sz="2200" dirty="0"/>
          </a:p>
        </p:txBody>
      </p:sp>
      <p:sp>
        <p:nvSpPr>
          <p:cNvPr id="6" name="QB_6_BD.208_1#7a58a28f3?vja=1&amp;pid=dc89becb1&amp;color=0,0,0&amp;vtp=1"/>
          <p:cNvSpPr/>
          <p:nvPr/>
        </p:nvSpPr>
        <p:spPr>
          <a:xfrm>
            <a:off x="722376" y="2506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regarded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endParaRPr lang="en-US" altLang="zh-CN" sz="2000" dirty="0"/>
          </a:p>
        </p:txBody>
      </p:sp>
      <p:sp>
        <p:nvSpPr>
          <p:cNvPr id="7" name="QB_6_AN.209_1#7a58a28f3.blank?vja=1&amp;pid=dc89becb1&amp;color=0,0,0&amp;vpa=101&amp;vtp=1"/>
          <p:cNvSpPr/>
          <p:nvPr/>
        </p:nvSpPr>
        <p:spPr>
          <a:xfrm>
            <a:off x="3624707" y="2468245"/>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8" name="QB_6_AS.210_1#7a58a28f3?vja=1&amp;pid=dc89becb1&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句意为：人类生命被视为大自然的组成部分，只有与自然和谐相处，人类才能生存下去。be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regarded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为固定短语，意为“被认为是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9" name="QB_6_BD.211_1#c6d4e66b6?vja=1&amp;pid=dc89becb1&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invisible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endParaRPr lang="en-US" altLang="zh-CN" sz="2000" dirty="0"/>
          </a:p>
        </p:txBody>
      </p:sp>
      <p:sp>
        <p:nvSpPr>
          <p:cNvPr id="10" name="QB_6_AN.212_1#c6d4e66b6.blank?vja=1&amp;pid=dc89becb1&amp;color=0,0,0&amp;vpa=102&amp;vtp=1"/>
          <p:cNvSpPr/>
          <p:nvPr/>
        </p:nvSpPr>
        <p:spPr>
          <a:xfrm>
            <a:off x="7423214" y="40788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1" name="QB_6_AS.213_1#c6d4e66b6?vja=1&amp;pid=dc89becb1&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句意为：这项技术使我们能够捕捉人眼看不见的光。be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invisible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不可见的”，为固定搭配。故填to。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cb1eba88d?vja=1&amp;pid=174b5f51d&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wound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soldier’s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leg</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（exceptional）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severe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immediate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operation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should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carried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endParaRPr lang="en-US" altLang="zh-CN" sz="2000" dirty="0"/>
          </a:p>
        </p:txBody>
      </p:sp>
      <p:sp>
        <p:nvSpPr>
          <p:cNvPr id="4" name="QB_6_AN.2_1#cb1eba88d.blank?vja=1&amp;pid=174b5f51d&amp;color=0,0,0&amp;vpa=1&amp;vtp=1"/>
          <p:cNvSpPr/>
          <p:nvPr/>
        </p:nvSpPr>
        <p:spPr>
          <a:xfrm>
            <a:off x="5135309" y="1226312"/>
            <a:ext cx="1422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exceptionally</a:t>
            </a:r>
            <a:endParaRPr lang="en-US" altLang="zh-CN" sz="2000" dirty="0"/>
          </a:p>
        </p:txBody>
      </p:sp>
      <p:sp>
        <p:nvSpPr>
          <p:cNvPr id="5" name="QB_6_AS.3_1#c90e66b01?vja=1&amp;pid=174b5f51d&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句意为：这名士兵腿上的伤特别严重，应该立即进行手术。此处修饰形容词severe，意为“特别，非常”，应用副词exceptionally。故填exceptionally。</a:t>
            </a:r>
            <a:endParaRPr lang="en-US" altLang="zh-CN" sz="2200" dirty="0"/>
          </a:p>
        </p:txBody>
      </p:sp>
      <p:sp>
        <p:nvSpPr>
          <p:cNvPr id="6" name="QB_6_BD.4_1#590309b26?vja=1&amp;pid=174b5f51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Space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symbol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pride.</a:t>
            </a:r>
            <a:endParaRPr lang="en-US" altLang="zh-CN" sz="2000" dirty="0"/>
          </a:p>
        </p:txBody>
      </p:sp>
      <p:sp>
        <p:nvSpPr>
          <p:cNvPr id="7" name="QB_6_AN.5_1#590309b26.blank?vja=1&amp;pid=174b5f51d&amp;color=0,0,0&amp;vpa=2&amp;vtp=1"/>
          <p:cNvSpPr/>
          <p:nvPr/>
        </p:nvSpPr>
        <p:spPr>
          <a:xfrm>
            <a:off x="1719326" y="2834259"/>
            <a:ext cx="1211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exploration</a:t>
            </a:r>
            <a:endParaRPr lang="en-US" altLang="zh-CN" sz="2000" dirty="0"/>
          </a:p>
        </p:txBody>
      </p:sp>
      <p:sp>
        <p:nvSpPr>
          <p:cNvPr id="8" name="QB_6_AS.6_1#590309b26?vja=1&amp;pid=174b5f51d&amp;color=0,0,0&amp;vtp=1"/>
          <p:cNvSpPr/>
          <p:nvPr/>
        </p:nvSpPr>
        <p:spPr>
          <a:xfrm>
            <a:off x="722376" y="3309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句意为：太空探索是民族自豪感的象征。Space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____在句中作主语，设空处应用名词，表示“探索”，根据stands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as可知，此处应填exploration。</a:t>
            </a:r>
            <a:endParaRPr lang="en-US" altLang="zh-CN" sz="2200" dirty="0"/>
          </a:p>
        </p:txBody>
      </p:sp>
      <p:sp>
        <p:nvSpPr>
          <p:cNvPr id="9" name="QB_6_BD.7_1#52b27f567?vja=1&amp;pid=174b5f51d&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starts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（tragic）,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ending.</a:t>
            </a:r>
            <a:endParaRPr lang="en-US" altLang="zh-CN" sz="2000" dirty="0"/>
          </a:p>
        </p:txBody>
      </p:sp>
      <p:sp>
        <p:nvSpPr>
          <p:cNvPr id="10" name="QB_6_AN.8_1#52b27f567.blank?vja=1&amp;pid=174b5f51d&amp;color=0,0,0&amp;vpa=3&amp;vtp=1"/>
          <p:cNvSpPr/>
          <p:nvPr/>
        </p:nvSpPr>
        <p:spPr>
          <a:xfrm>
            <a:off x="3832289" y="4066159"/>
            <a:ext cx="1012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tragically</a:t>
            </a:r>
            <a:endParaRPr lang="en-US" altLang="zh-CN" sz="2000" dirty="0"/>
          </a:p>
        </p:txBody>
      </p:sp>
      <p:sp>
        <p:nvSpPr>
          <p:cNvPr id="11" name="QB_6_AS.9_1#52b27f567?vja=1&amp;pid=174b5f51d&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句意为：虽然这个故事的开头很悲惨，但每个人都认为它有一个美满的结局。设空处修饰从句谓语starts，作状语，应用副词。故填tragically。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214_1#dbece6fac?vja=1&amp;pid=dc89becb1&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ceiling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church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fascination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endParaRPr lang="en-US" altLang="zh-CN" sz="2000" dirty="0"/>
          </a:p>
        </p:txBody>
      </p:sp>
      <p:sp>
        <p:nvSpPr>
          <p:cNvPr id="3" name="QB_6_AN.215_1#dbece6fac.blank?vja=1&amp;pid=dc89becb1&amp;color=0,0,0&amp;vpa=103&amp;vtp=1"/>
          <p:cNvSpPr/>
          <p:nvPr/>
        </p:nvSpPr>
        <p:spPr>
          <a:xfrm>
            <a:off x="10484358"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216_1#dbece6fac?vja=1&amp;pid=dc89becb1&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从那时起，教堂天花板和墙壁上的巨型绘画对意大利和全世界的人来说就一直有着极大的吸引力。fascination在此意为“极大的吸引力；魅力”，为可数名词，此处表示泛指，且great的发音以辅音音素开头，应用不定冠词a修饰。故填a。</a:t>
            </a:r>
            <a:endParaRPr lang="en-US" altLang="zh-CN" sz="2200" dirty="0"/>
          </a:p>
        </p:txBody>
      </p:sp>
      <p:sp>
        <p:nvSpPr>
          <p:cNvPr id="5" name="QB_6_BD.217_1#c02740dbf?vja=1&amp;pid=dc89becb1&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nutrients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unbelievable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a:t>
            </a:r>
            <a:endParaRPr lang="en-US" altLang="zh-CN" sz="2000" dirty="0"/>
          </a:p>
        </p:txBody>
      </p:sp>
      <p:sp>
        <p:nvSpPr>
          <p:cNvPr id="6" name="QB_6_AN.218_1#c02740dbf.blank?vja=1&amp;pid=dc89becb1&amp;color=0,0,0&amp;vpa=104&amp;vtp=1"/>
          <p:cNvSpPr/>
          <p:nvPr/>
        </p:nvSpPr>
        <p:spPr>
          <a:xfrm>
            <a:off x="1419289" y="3230245"/>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7" name="QB_6_AS.219_1#c02740dbf?vja=1&amp;pid=dc89becb1&amp;color=0,0,0&amp;vtp=1"/>
          <p:cNvSpPr/>
          <p:nvPr/>
        </p:nvSpPr>
        <p:spPr>
          <a:xfrm>
            <a:off x="722376" y="3690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句意为：结果，森林里的大部分营养物质都被植物吸收，从而使它们以令人难以置信的速度生长。at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speed为固定短语，意为“以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的速度”。故填at。</a:t>
            </a:r>
            <a:endParaRPr lang="en-US" altLang="zh-CN" sz="2200" dirty="0"/>
          </a:p>
        </p:txBody>
      </p:sp>
      <p:sp>
        <p:nvSpPr>
          <p:cNvPr id="8" name="QB_6_BD.220_1#8d70efa31?vja=1&amp;pid=dc89becb1&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table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endParaRPr lang="en-US" altLang="zh-CN" sz="2000" dirty="0"/>
          </a:p>
        </p:txBody>
      </p:sp>
      <p:sp>
        <p:nvSpPr>
          <p:cNvPr id="9" name="QB_6_AN.221_1#8d70efa31.blank?vja=1&amp;pid=dc89becb1&amp;color=0,0,0&amp;vpa=105&amp;vtp=1"/>
          <p:cNvSpPr/>
          <p:nvPr/>
        </p:nvSpPr>
        <p:spPr>
          <a:xfrm>
            <a:off x="5348542" y="4459859"/>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within</a:t>
            </a:r>
            <a:endParaRPr lang="en-US" altLang="zh-CN" sz="2000" dirty="0"/>
          </a:p>
        </p:txBody>
      </p:sp>
      <p:sp>
        <p:nvSpPr>
          <p:cNvPr id="10" name="QB_6_AS.222_1#8d70efa31?vja=1&amp;pid=dc89becb1&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句意为：不要把任何药放在五岁以下儿童够得着的桌子上。within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sb意为“在某人够得着的范围内”。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223_1#06eec82a2?vja=1&amp;pid=dc89becb1&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proposals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endParaRPr lang="en-US" altLang="zh-CN" sz="2000" dirty="0"/>
          </a:p>
        </p:txBody>
      </p:sp>
      <p:sp>
        <p:nvSpPr>
          <p:cNvPr id="3" name="QB_6_AN.224_1#06eec82a2.blank?vja=1&amp;pid=dc89becb1&amp;color=0,0,0&amp;vpa=106&amp;vtp=1"/>
          <p:cNvSpPr/>
          <p:nvPr/>
        </p:nvSpPr>
        <p:spPr>
          <a:xfrm>
            <a:off x="2872613" y="858013"/>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submitted</a:t>
            </a:r>
            <a:endParaRPr lang="en-US" altLang="zh-CN" sz="2000" dirty="0"/>
          </a:p>
        </p:txBody>
      </p:sp>
      <p:sp>
        <p:nvSpPr>
          <p:cNvPr id="4" name="QB_6_AS.225_1#06eec82a2?vja=1&amp;pid=dc89becb1&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公众提交的建议中，人们关注与日常生活有关的问题，例如医疗保健和教育。分析句子结构可知，设空处应用非谓语动词，作后置定语，由by可知，submit与被修饰词proposals之间构成逻辑上的被动关系，应用过去分词。故填submitted。</a:t>
            </a:r>
            <a:endParaRPr lang="en-US" altLang="zh-CN" sz="2200" dirty="0"/>
          </a:p>
        </p:txBody>
      </p:sp>
      <p:sp>
        <p:nvSpPr>
          <p:cNvPr id="5" name="QB_6_BD.226_1#feb270370?vja=1&amp;pid=dc89becb1&amp;color=0,0,0&amp;vtp=1"/>
          <p:cNvSpPr/>
          <p:nvPr/>
        </p:nvSpPr>
        <p:spPr>
          <a:xfrm>
            <a:off x="722376" y="2887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much</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endParaRPr lang="en-US" altLang="zh-CN" sz="2000" dirty="0"/>
          </a:p>
        </p:txBody>
      </p:sp>
      <p:sp>
        <p:nvSpPr>
          <p:cNvPr id="6" name="QB_6_AN.227_1#feb270370.blank?vja=1&amp;pid=dc89becb1&amp;color=0,0,0&amp;vpa=107&amp;vtp=1"/>
          <p:cNvSpPr/>
          <p:nvPr/>
        </p:nvSpPr>
        <p:spPr>
          <a:xfrm>
            <a:off x="5336921" y="2849245"/>
            <a:ext cx="1662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confident</a:t>
            </a:r>
            <a:endParaRPr lang="en-US" altLang="zh-CN" sz="2000" dirty="0"/>
          </a:p>
        </p:txBody>
      </p:sp>
      <p:sp>
        <p:nvSpPr>
          <p:cNvPr id="7" name="QB_6_AS.228_1#feb270370?vja=1&amp;pid=dc89becb1&amp;color=0,0,0&amp;vtp=1"/>
          <p:cNvSpPr/>
          <p:nvPr/>
        </p:nvSpPr>
        <p:spPr>
          <a:xfrm>
            <a:off x="722376" y="3700145"/>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句意为：有了他的鼓励，我对自己的未来比以前更有信心了。根据句中的than可知，此处表示比较含义，应用比较级，且much也用于修饰比较级，故此处应用形容词比较级作表语。故填more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confident。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229_1#131c6b470?vja=1&amp;pid=dc89becb1&amp;color=0,0,0&amp;vtp=1&amp;bt=1"/>
          <p:cNvSpPr/>
          <p:nvPr/>
        </p:nvSpPr>
        <p:spPr>
          <a:xfrm>
            <a:off x="722376" y="896113"/>
            <a:ext cx="10753344" cy="1109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evidence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extreme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endParaRPr lang="en-US" altLang="zh-CN" sz="2000" dirty="0"/>
          </a:p>
        </p:txBody>
      </p:sp>
      <p:sp>
        <p:nvSpPr>
          <p:cNvPr id="3" name="QB_6_AN.230_1#131c6b470.blank?vja=1&amp;pid=dc89becb1&amp;color=0,0,0&amp;vpa=108&amp;vtp=1"/>
          <p:cNvSpPr/>
          <p:nvPr/>
        </p:nvSpPr>
        <p:spPr>
          <a:xfrm>
            <a:off x="6282055"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231_1#131c6b470?vja=1&amp;pid=dc89becb1&amp;color=0,0,0&amp;vtp=1"/>
          <p:cNvSpPr/>
          <p:nvPr/>
        </p:nvSpPr>
        <p:spPr>
          <a:xfrm>
            <a:off x="722376" y="2077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强有力和全面的证据表明，气温上升导致全世界极端天气事件和自然灾害增加，不仅造成严重损害，而且造成人命损失。设空处引导同位语从句，用来解释说明名词evidence的内容，从句句意完整，且不缺少任何成分，应用无任何意义且只起连接作用的that引导该从句。故填that。</a:t>
            </a:r>
            <a:endParaRPr lang="en-US" altLang="zh-CN" sz="2200" dirty="0"/>
          </a:p>
        </p:txBody>
      </p:sp>
      <p:sp>
        <p:nvSpPr>
          <p:cNvPr id="5" name="QB_6_BD.232_1#032b2f3d4?vja=1&amp;pid=dc89becb1&amp;color=0,0,0&amp;vtp=1"/>
          <p:cNvSpPr/>
          <p:nvPr/>
        </p:nvSpPr>
        <p:spPr>
          <a:xfrm>
            <a:off x="722376" y="3649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atmosphere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endParaRPr lang="en-US" altLang="zh-CN" sz="2000" dirty="0"/>
          </a:p>
        </p:txBody>
      </p:sp>
      <p:sp>
        <p:nvSpPr>
          <p:cNvPr id="6" name="QB_6_AN.233_1#032b2f3d4.blank?vja=1&amp;pid=dc89becb1&amp;color=0,0,0&amp;vpa=109&amp;vtp=1"/>
          <p:cNvSpPr/>
          <p:nvPr/>
        </p:nvSpPr>
        <p:spPr>
          <a:xfrm>
            <a:off x="808101" y="3992245"/>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234_1#032b2f3d4?vja=1&amp;pid=dc89becb1&amp;color=0,0,0&amp;vtp=1"/>
          <p:cNvSpPr/>
          <p:nvPr/>
        </p:nvSpPr>
        <p:spPr>
          <a:xfrm>
            <a:off x="722376" y="4452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对这些老师来说，玩游戏是一种很好的形式，有助于营造一种活跃的氛围，让学生既能获得知识，又能享受乐趣。设空处引导定语从句，先行词为atmosphere，关系词在从句中作地点状语，应用关系副词where引导该从句。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AS.234_2#032b2f3d4?vja=1&amp;pid=dc89becb1&amp;color=0,0,0&amp;mp=1&amp;vtp=1&amp;bt=1"/>
          <p:cNvSpPr/>
          <p:nvPr/>
        </p:nvSpPr>
        <p:spPr>
          <a:xfrm>
            <a:off x="722376" y="900000"/>
            <a:ext cx="10753344" cy="1875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表示地点的抽象名词后的定语从句</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若先行词为一些表示地点的抽象名词，如：situation、point、stage、position等，且引导词在从句中作状语，常用关系副词where或“介词+关系代词”引导定语从句。如：The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treatment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continue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until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patient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normally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safely.治疗将持续到病人达到可以正常并安全行走的程度。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P_6_BD#6330cd146?vja=1&amp;pid=9147e36d5&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1.新计划由三部分组成，每一部分都非常重要。（compose）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plan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 __________ 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three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parts,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each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which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very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important.</a:t>
            </a:r>
            <a:endParaRPr lang="en-US" altLang="zh-CN" sz="2000" dirty="0"/>
          </a:p>
        </p:txBody>
      </p:sp>
      <p:sp>
        <p:nvSpPr>
          <p:cNvPr id="4" name="QB_6_AN.236_1#6330cd146.blank?vja=1&amp;pid=9147e36d5&amp;color=0,0,0&amp;vpa=110&amp;vtp=1"/>
          <p:cNvSpPr/>
          <p:nvPr/>
        </p:nvSpPr>
        <p:spPr>
          <a:xfrm>
            <a:off x="2419414" y="1620012"/>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5" name="QB_6_AN.237_1#6330cd146.blank?vja=1&amp;pid=9147e36d5&amp;color=0,0,0&amp;vpa=111&amp;vtp=1"/>
          <p:cNvSpPr/>
          <p:nvPr/>
        </p:nvSpPr>
        <p:spPr>
          <a:xfrm>
            <a:off x="2940114" y="1607312"/>
            <a:ext cx="1085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composed</a:t>
            </a:r>
            <a:endParaRPr lang="en-US" altLang="zh-CN" sz="2000" dirty="0"/>
          </a:p>
        </p:txBody>
      </p:sp>
      <p:sp>
        <p:nvSpPr>
          <p:cNvPr id="6" name="QB_6_AN.238_1#6330cd146.blank?vja=1&amp;pid=9147e36d5&amp;color=0,0,0&amp;vpa=112&amp;vtp=1"/>
          <p:cNvSpPr/>
          <p:nvPr/>
        </p:nvSpPr>
        <p:spPr>
          <a:xfrm>
            <a:off x="4299014" y="162001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7" name="QB_6_AS.239_1#59e012c44?vja=1&amp;pid=9147e36d5&amp;color=0,0,0&amp;vtp=1"/>
          <p:cNvSpPr/>
          <p:nvPr/>
        </p:nvSpPr>
        <p:spPr>
          <a:xfrm>
            <a:off x="722376" y="2036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组成”。</a:t>
            </a:r>
            <a:endParaRPr lang="en-US" altLang="zh-CN" sz="2200" dirty="0"/>
          </a:p>
        </p:txBody>
      </p:sp>
      <p:sp>
        <p:nvSpPr>
          <p:cNvPr id="8" name="QB_6_BD.240_1#7a8107864?vja=1&amp;pid=9147e36d5&amp;color=0,0,0&amp;vtp=1"/>
          <p:cNvSpPr/>
          <p:nvPr/>
        </p:nvSpPr>
        <p:spPr>
          <a:xfrm>
            <a:off x="722376" y="242906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2.在海拔高、空气稀薄的地方宿营时，你再小心也不为过。（careful）</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a:t>
            </a:r>
            <a:endParaRPr lang="en-US" altLang="zh-CN" sz="2000" dirty="0"/>
          </a:p>
        </p:txBody>
      </p:sp>
      <p:sp>
        <p:nvSpPr>
          <p:cNvPr id="9" name="QB_6_AN.241_1#7a8107864.blank?vja=1&amp;pid=9147e36d5&amp;color=0,0,0&amp;vpa=113&amp;vtp=1"/>
          <p:cNvSpPr/>
          <p:nvPr/>
        </p:nvSpPr>
        <p:spPr>
          <a:xfrm>
            <a:off x="1335151" y="2771965"/>
            <a:ext cx="55899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can’t</a:t>
            </a:r>
            <a:endParaRPr lang="en-US" altLang="zh-CN" sz="2000" dirty="0"/>
          </a:p>
        </p:txBody>
      </p:sp>
      <p:sp>
        <p:nvSpPr>
          <p:cNvPr id="10" name="QB_6_AN.242_1#7a8107864.blank?vja=1&amp;pid=9147e36d5&amp;color=0,0,0&amp;vpa=114&amp;vtp=1"/>
          <p:cNvSpPr/>
          <p:nvPr/>
        </p:nvSpPr>
        <p:spPr>
          <a:xfrm>
            <a:off x="2236851" y="2771965"/>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1" name="QB_6_AN.243_1#7a8107864.blank?vja=1&amp;pid=9147e36d5&amp;color=0,0,0&amp;vpa=115&amp;vtp=1"/>
          <p:cNvSpPr/>
          <p:nvPr/>
        </p:nvSpPr>
        <p:spPr>
          <a:xfrm>
            <a:off x="2833751" y="2771965"/>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too</a:t>
            </a:r>
            <a:endParaRPr lang="en-US" altLang="zh-CN" sz="2000" dirty="0"/>
          </a:p>
        </p:txBody>
      </p:sp>
      <p:sp>
        <p:nvSpPr>
          <p:cNvPr id="12" name="QB_6_AN.244_1#7a8107864.blank?vja=1&amp;pid=9147e36d5&amp;color=0,0,0&amp;vpa=116&amp;vtp=1"/>
          <p:cNvSpPr/>
          <p:nvPr/>
        </p:nvSpPr>
        <p:spPr>
          <a:xfrm>
            <a:off x="3468751" y="2771965"/>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careful</a:t>
            </a:r>
            <a:endParaRPr lang="en-US" altLang="zh-CN" sz="2000" dirty="0"/>
          </a:p>
        </p:txBody>
      </p:sp>
      <p:sp>
        <p:nvSpPr>
          <p:cNvPr id="13" name="QB_6_AS.245_1#7a8107864?vja=1&amp;pid=9147e36d5&amp;color=0,0,0&amp;vtp=1"/>
          <p:cNvSpPr/>
          <p:nvPr/>
        </p:nvSpPr>
        <p:spPr>
          <a:xfrm>
            <a:off x="722376" y="3192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“can’t/couldn’t+be+too+</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.”意为“无论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都不过分；再</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也不为过”。</a:t>
            </a:r>
            <a:endParaRPr lang="en-US" altLang="zh-CN" sz="2200" dirty="0"/>
          </a:p>
        </p:txBody>
      </p:sp>
      <p:sp>
        <p:nvSpPr>
          <p:cNvPr id="14" name="QB_6_BD.246_1#251df305b?vja=1&amp;pid=9147e36d5&amp;color=0,0,0&amp;vtp=1"/>
          <p:cNvSpPr/>
          <p:nvPr/>
        </p:nvSpPr>
        <p:spPr>
          <a:xfrm>
            <a:off x="722376" y="3584765"/>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3.学校规定不允许孩子在白天出校门，除非有成年人陪同。（情态动词；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child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a:t>
            </a:r>
            <a:endParaRPr lang="en-US" altLang="zh-CN" sz="2000" dirty="0"/>
          </a:p>
        </p:txBody>
      </p:sp>
      <p:sp>
        <p:nvSpPr>
          <p:cNvPr id="15" name="QB_6_AN.247_1#251df305b.blank?vja=1&amp;pid=9147e36d5&amp;color=0,0,0&amp;vpa=117&amp;vtp=1"/>
          <p:cNvSpPr/>
          <p:nvPr/>
        </p:nvSpPr>
        <p:spPr>
          <a:xfrm>
            <a:off x="5012627" y="3927665"/>
            <a:ext cx="534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shall</a:t>
            </a:r>
            <a:endParaRPr lang="en-US" altLang="zh-CN" sz="2000" dirty="0"/>
          </a:p>
        </p:txBody>
      </p:sp>
      <p:sp>
        <p:nvSpPr>
          <p:cNvPr id="16" name="QB_6_AN.248_1#251df305b.blank?vja=1&amp;pid=9147e36d5&amp;color=0,0,0&amp;vpa=118&amp;vtp=1"/>
          <p:cNvSpPr/>
          <p:nvPr/>
        </p:nvSpPr>
        <p:spPr>
          <a:xfrm>
            <a:off x="5870385" y="3927665"/>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7" name="QB_6_AN.249_1#251df305b.blank?vja=1&amp;pid=9147e36d5&amp;color=0,0,0&amp;vpa=119&amp;vtp=1"/>
          <p:cNvSpPr/>
          <p:nvPr/>
        </p:nvSpPr>
        <p:spPr>
          <a:xfrm>
            <a:off x="6512243" y="3927665"/>
            <a:ext cx="860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allowed</a:t>
            </a:r>
            <a:endParaRPr lang="en-US" altLang="zh-CN" sz="2000" dirty="0"/>
          </a:p>
        </p:txBody>
      </p:sp>
      <p:sp>
        <p:nvSpPr>
          <p:cNvPr id="18" name="QB_6_AS.250_1#251df305b?vja=1&amp;pid=9147e36d5&amp;color=0,0,0&amp;vtp=1"/>
          <p:cNvSpPr/>
          <p:nvPr/>
        </p:nvSpPr>
        <p:spPr>
          <a:xfrm>
            <a:off x="722376" y="47702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shall可在条约、规定、法令等正式文件中表示义务或规定，意为“必须；应该”，且child与allow之间为被动关系，故填shall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allowed。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3" grpId="0" build="p" animBg="1"/>
      <p:bldP spid="15" grpId="0" build="p" animBg="1"/>
      <p:bldP spid="16" grpId="0" build="p" animBg="1"/>
      <p:bldP spid="17" grpId="0" build="p" animBg="1"/>
      <p:bldP spid="1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6_BD.251_1#839b851ef?vja=1&amp;pid=9147e36d5&amp;color=0,0,0&amp;vtp=1&amp;bt=1"/>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4.你本该早点告诉我这件事，但是你没有。</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endParaRPr lang="en-US" altLang="zh-CN" sz="2000" dirty="0"/>
          </a:p>
        </p:txBody>
      </p:sp>
      <p:sp>
        <p:nvSpPr>
          <p:cNvPr id="3" name="QB_6_AN.252_1#839b851ef.blank?vja=1&amp;pid=9147e36d5&amp;color=0,0,0&amp;vpa=120&amp;vtp=1"/>
          <p:cNvSpPr/>
          <p:nvPr/>
        </p:nvSpPr>
        <p:spPr>
          <a:xfrm>
            <a:off x="1322451" y="1242900"/>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endParaRPr lang="en-US" altLang="zh-CN" sz="2000" dirty="0"/>
          </a:p>
        </p:txBody>
      </p:sp>
      <p:sp>
        <p:nvSpPr>
          <p:cNvPr id="4" name="QB_6_AN.253_1#839b851ef.blank?vja=1&amp;pid=9147e36d5&amp;color=0,0,0&amp;vpa=121&amp;vtp=1"/>
          <p:cNvSpPr/>
          <p:nvPr/>
        </p:nvSpPr>
        <p:spPr>
          <a:xfrm>
            <a:off x="2300351" y="124290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5" name="QB_6_AN.254_1#839b851ef.blank?vja=1&amp;pid=9147e36d5&amp;color=0,0,0&amp;vpa=122&amp;vtp=1"/>
          <p:cNvSpPr/>
          <p:nvPr/>
        </p:nvSpPr>
        <p:spPr>
          <a:xfrm>
            <a:off x="3113151" y="1242900"/>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told</a:t>
            </a:r>
            <a:endParaRPr lang="en-US" altLang="zh-CN" sz="2000" dirty="0"/>
          </a:p>
        </p:txBody>
      </p:sp>
      <p:sp>
        <p:nvSpPr>
          <p:cNvPr id="6" name="QB_6_AS.255_1#839b851ef?vja=1&amp;pid=9147e36d5&amp;color=0,0,0&amp;vtp=1"/>
          <p:cNvSpPr/>
          <p:nvPr/>
        </p:nvSpPr>
        <p:spPr>
          <a:xfrm>
            <a:off x="722376" y="1709370"/>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“情态动词+have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done”表示对过去的推测或虚拟，根据句意可知，本句表示“本应该做而没有做”，是对过去的虚拟。故填should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told。</a:t>
            </a:r>
            <a:endParaRPr lang="en-US" altLang="zh-CN" sz="2200" dirty="0"/>
          </a:p>
        </p:txBody>
      </p:sp>
      <p:sp>
        <p:nvSpPr>
          <p:cNvPr id="7" name="QB_6_BD.256_1#d0bb06d48?vja=1&amp;pid=9147e36d5&amp;color=0,0,0&amp;vtp=1"/>
          <p:cNvSpPr/>
          <p:nvPr/>
        </p:nvSpPr>
        <p:spPr>
          <a:xfrm>
            <a:off x="722376" y="252217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5.你本不应该让她在寒冷的天气中等两个小时。（“keep+宾语+宾补”结构）</a:t>
            </a:r>
            <a:endParaRPr lang="en-US" altLang="zh-CN" sz="2000" dirty="0"/>
          </a:p>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You</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endParaRPr lang="en-US" altLang="zh-CN" sz="2000" dirty="0"/>
          </a:p>
        </p:txBody>
      </p:sp>
      <p:sp>
        <p:nvSpPr>
          <p:cNvPr id="8" name="QB_6_AN.257_1#d0bb06d48.blank?vja=1&amp;pid=9147e36d5&amp;color=0,0,0&amp;vpa=123&amp;vtp=1"/>
          <p:cNvSpPr/>
          <p:nvPr/>
        </p:nvSpPr>
        <p:spPr>
          <a:xfrm>
            <a:off x="1309751" y="2865070"/>
            <a:ext cx="1009841"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shouldn’t</a:t>
            </a:r>
            <a:endParaRPr lang="en-US" altLang="zh-CN" sz="2000" dirty="0"/>
          </a:p>
        </p:txBody>
      </p:sp>
      <p:sp>
        <p:nvSpPr>
          <p:cNvPr id="9" name="QB_6_AN.258_1#d0bb06d48.blank?vja=1&amp;pid=9147e36d5&amp;color=0,0,0&amp;vpa=124&amp;vtp=1"/>
          <p:cNvSpPr/>
          <p:nvPr/>
        </p:nvSpPr>
        <p:spPr>
          <a:xfrm>
            <a:off x="2554351" y="2865070"/>
            <a:ext cx="536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0" name="QB_6_AN.259_1#d0bb06d48.blank?vja=1&amp;pid=9147e36d5&amp;color=0,0,0&amp;vpa=125&amp;vtp=1"/>
          <p:cNvSpPr/>
          <p:nvPr/>
        </p:nvSpPr>
        <p:spPr>
          <a:xfrm>
            <a:off x="3341751" y="2852370"/>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kept</a:t>
            </a:r>
            <a:endParaRPr lang="en-US" altLang="zh-CN" sz="2000" dirty="0"/>
          </a:p>
        </p:txBody>
      </p:sp>
      <p:sp>
        <p:nvSpPr>
          <p:cNvPr id="11" name="QB_6_AN.260_1#d0bb06d48.blank?vja=1&amp;pid=9147e36d5&amp;color=0,0,0&amp;vpa=126&amp;vtp=1"/>
          <p:cNvSpPr/>
          <p:nvPr/>
        </p:nvSpPr>
        <p:spPr>
          <a:xfrm>
            <a:off x="4103751" y="2865070"/>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her</a:t>
            </a:r>
            <a:endParaRPr lang="en-US" altLang="zh-CN" sz="2000" dirty="0"/>
          </a:p>
        </p:txBody>
      </p:sp>
      <p:sp>
        <p:nvSpPr>
          <p:cNvPr id="12" name="QB_6_AN.261_1#d0bb06d48.blank?vja=1&amp;pid=9147e36d5&amp;color=0,0,0&amp;vpa=127&amp;vtp=1"/>
          <p:cNvSpPr/>
          <p:nvPr/>
        </p:nvSpPr>
        <p:spPr>
          <a:xfrm>
            <a:off x="4764151" y="2852370"/>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waiting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1" grpId="0" build="p" animBg="1"/>
      <p:bldP spid="1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C_6_BD#208a27132?vja=1&amp;pid=b8d726579&amp;color=100,146,38&amp;vtp=1&amp;bt=1"/>
          <p:cNvSpPr/>
          <p:nvPr/>
        </p:nvSpPr>
        <p:spPr>
          <a:xfrm>
            <a:off x="722376" y="896112"/>
            <a:ext cx="10753344" cy="386525"/>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一、结合语境选词填空。</a:t>
            </a:r>
            <a:endParaRPr lang="en-US" altLang="zh-CN" sz="2200" dirty="0"/>
          </a:p>
        </p:txBody>
      </p:sp>
      <p:graphicFrame>
        <p:nvGraphicFramePr>
          <p:cNvPr id="56" name="QM_7_BD.262_1#c8495211e?colgroup=41&amp;vja=1&amp;pid=208a27132&amp;color=0,0,0&amp;vtp=1"/>
          <p:cNvGraphicFramePr>
            <a:graphicFrameLocks noGrp="1"/>
          </p:cNvGraphicFramePr>
          <p:nvPr>
            <p:extLst>
              <p:ext uri="{D42A27DB-BD31-4B8C-83A1-F6EECF244321}">
                <p14:modId xmlns:p14="http://schemas.microsoft.com/office/powerpoint/2010/main" val="2145282466"/>
              </p:ext>
            </p:extLst>
          </p:nvPr>
        </p:nvGraphicFramePr>
        <p:xfrm>
          <a:off x="722376" y="1409700"/>
          <a:ext cx="10735056" cy="417132"/>
        </p:xfrm>
        <a:graphic>
          <a:graphicData uri="http://schemas.openxmlformats.org/drawingml/2006/table">
            <a:tbl>
              <a:tblPr/>
              <a:tblGrid>
                <a:gridCol w="10735056">
                  <a:extLst>
                    <a:ext uri="{9D8B030D-6E8A-4147-A177-3AD203B41FA5}">
                      <a16:colId xmlns:a16="http://schemas.microsoft.com/office/drawing/2014/main" val="20000"/>
                    </a:ext>
                  </a:extLst>
                </a:gridCol>
              </a:tblGrid>
              <a:tr h="417132">
                <a:tc>
                  <a:txBody>
                    <a:bodyPr/>
                    <a:lstStyle/>
                    <a:p>
                      <a:pPr algn="l" hangingPunct="0">
                        <a:lnSpc>
                          <a:spcPct val="130000"/>
                        </a:lnSpc>
                      </a:pP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should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B_8_BD.263_1#f9b65c48a?vja=1&amp;pid=c8495211e&amp;color=0,0,0&amp;vtp=1"/>
          <p:cNvSpPr/>
          <p:nvPr/>
        </p:nvSpPr>
        <p:spPr>
          <a:xfrm>
            <a:off x="722376" y="19558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pale.</a:t>
            </a:r>
            <a:endParaRPr lang="en-US" altLang="zh-CN" sz="2000" dirty="0"/>
          </a:p>
        </p:txBody>
      </p:sp>
      <p:sp>
        <p:nvSpPr>
          <p:cNvPr id="5" name="QB_8_AN.264_1#f9b65c48a.blank?vja=1&amp;pid=c8495211e&amp;color=0,0,0&amp;vpa=128&amp;vtp=1"/>
          <p:cNvSpPr/>
          <p:nvPr/>
        </p:nvSpPr>
        <p:spPr>
          <a:xfrm>
            <a:off x="1422464" y="1917700"/>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must</a:t>
            </a:r>
            <a:endParaRPr lang="en-US" altLang="zh-CN" sz="2000" dirty="0"/>
          </a:p>
        </p:txBody>
      </p:sp>
      <p:sp>
        <p:nvSpPr>
          <p:cNvPr id="6" name="QB_8_AS.265_1#f9b65c48a?vja=1&amp;pid=c8495211e&amp;color=0,0,0&amp;vtp=1"/>
          <p:cNvSpPr/>
          <p:nvPr/>
        </p:nvSpPr>
        <p:spPr>
          <a:xfrm>
            <a:off x="722376" y="2382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must表推测，用于肯定句中，意为“一定；必定”。根据“He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pale.”可知，此处是很有把握的推断，因此用must。</a:t>
            </a:r>
            <a:endParaRPr lang="en-US" altLang="zh-CN" sz="2200" dirty="0"/>
          </a:p>
        </p:txBody>
      </p:sp>
      <p:sp>
        <p:nvSpPr>
          <p:cNvPr id="7" name="QB_8_BD.266_1#74b79c895?vja=1&amp;pid=c8495211e&amp;color=0,0,0&amp;vtp=1"/>
          <p:cNvSpPr/>
          <p:nvPr/>
        </p:nvSpPr>
        <p:spPr>
          <a:xfrm>
            <a:off x="722376" y="3189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Kate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endParaRPr lang="en-US" altLang="zh-CN" sz="2000" dirty="0"/>
          </a:p>
        </p:txBody>
      </p:sp>
      <p:sp>
        <p:nvSpPr>
          <p:cNvPr id="8" name="QB_8_AN.267_1#74b79c895.blank?vja=1&amp;pid=c8495211e&amp;color=0,0,0&amp;vpa=129&amp;vtp=1"/>
          <p:cNvSpPr/>
          <p:nvPr/>
        </p:nvSpPr>
        <p:spPr>
          <a:xfrm>
            <a:off x="1566926" y="3139059"/>
            <a:ext cx="493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may</a:t>
            </a:r>
            <a:endParaRPr lang="en-US" altLang="zh-CN" sz="2000" dirty="0"/>
          </a:p>
        </p:txBody>
      </p:sp>
      <p:sp>
        <p:nvSpPr>
          <p:cNvPr id="9" name="QB_8_AS.268_1#74b79c895?vja=1&amp;pid=c8495211e&amp;color=0,0,0&amp;vtp=1"/>
          <p:cNvSpPr/>
          <p:nvPr/>
        </p:nvSpPr>
        <p:spPr>
          <a:xfrm>
            <a:off x="722376" y="3573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sure可知，此处表示不十分肯定的推测，意为“可能”。</a:t>
            </a:r>
            <a:endParaRPr lang="en-US" altLang="zh-CN" sz="2200" dirty="0"/>
          </a:p>
        </p:txBody>
      </p:sp>
      <p:sp>
        <p:nvSpPr>
          <p:cNvPr id="10" name="QB_8_BD.269_1#f0f5e5708?vja=1&amp;pid=c8495211e&amp;color=0,0,0&amp;vtp=1"/>
          <p:cNvSpPr/>
          <p:nvPr/>
        </p:nvSpPr>
        <p:spPr>
          <a:xfrm>
            <a:off x="722376" y="396576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mother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amusement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a:t>
            </a:r>
            <a:endParaRPr lang="en-US" altLang="zh-CN" sz="2000" dirty="0"/>
          </a:p>
        </p:txBody>
      </p:sp>
      <p:sp>
        <p:nvSpPr>
          <p:cNvPr id="11" name="QB_8_AN.270_1#f0f5e5708.blank?vja=1&amp;pid=c8495211e&amp;color=0,0,0&amp;vpa=130&amp;vtp=1"/>
          <p:cNvSpPr/>
          <p:nvPr/>
        </p:nvSpPr>
        <p:spPr>
          <a:xfrm>
            <a:off x="7466394" y="3927665"/>
            <a:ext cx="692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would</a:t>
            </a:r>
            <a:endParaRPr lang="en-US" altLang="zh-CN" sz="2000" dirty="0"/>
          </a:p>
        </p:txBody>
      </p:sp>
      <p:sp>
        <p:nvSpPr>
          <p:cNvPr id="12" name="QB_8_AS.271_1#f0f5e5708?vja=1&amp;pid=c8495211e&amp;color=0,0,0&amp;vtp=1"/>
          <p:cNvSpPr/>
          <p:nvPr/>
        </p:nvSpPr>
        <p:spPr>
          <a:xfrm>
            <a:off x="722376" y="4770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would表示过去的习惯或例行的活动，意为“总是”。注意</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也可以表示过去的习惯性动作，但此短语通常隐含“现在不再这样做了”的含义。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P spid="11" grpId="0" build="p" animBg="1"/>
      <p:bldP spid="1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272_1#651abe0d7?vja=1&amp;pid=c8495211e&amp;color=0,0,0&amp;vtp=1">
            <a:extLst>
              <a:ext uri="{FF2B5EF4-FFF2-40B4-BE49-F238E27FC236}">
                <a16:creationId xmlns:a16="http://schemas.microsoft.com/office/drawing/2014/main" id="{3E332A7B-C8E0-E9AC-7094-B55FADA0764F}"/>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sometimes.</a:t>
            </a:r>
            <a:endParaRPr lang="en-US" altLang="zh-CN" sz="2000" dirty="0"/>
          </a:p>
        </p:txBody>
      </p:sp>
      <p:sp>
        <p:nvSpPr>
          <p:cNvPr id="3" name="QB_8_AS.274_1#651abe0d7?vja=1&amp;pid=c8495211e&amp;color=0,0,0&amp;vtp=1">
            <a:extLst>
              <a:ext uri="{FF2B5EF4-FFF2-40B4-BE49-F238E27FC236}">
                <a16:creationId xmlns:a16="http://schemas.microsoft.com/office/drawing/2014/main" id="{EA8B6205-3FF7-76B9-72E6-6C1D51E0BF00}"/>
              </a:ext>
            </a:extLst>
          </p:cNvPr>
          <p:cNvSpPr/>
          <p:nvPr/>
        </p:nvSpPr>
        <p:spPr>
          <a:xfrm>
            <a:off x="722376" y="1287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can表示可能性，在肯定句中意为“有时会”，指一时的情况。</a:t>
            </a:r>
            <a:endParaRPr lang="en-US" altLang="zh-CN" sz="2200" dirty="0"/>
          </a:p>
        </p:txBody>
      </p:sp>
      <p:sp>
        <p:nvSpPr>
          <p:cNvPr id="4" name="QB_8_BD.275_1#76398bb7f?vja=1&amp;pid=c8495211e&amp;color=0,0,0&amp;vtp=1">
            <a:extLst>
              <a:ext uri="{FF2B5EF4-FFF2-40B4-BE49-F238E27FC236}">
                <a16:creationId xmlns:a16="http://schemas.microsoft.com/office/drawing/2014/main" id="{B15BCF1F-750D-EBE7-F85E-0065050299BA}"/>
              </a:ext>
            </a:extLst>
          </p:cNvPr>
          <p:cNvSpPr/>
          <p:nvPr/>
        </p:nvSpPr>
        <p:spPr>
          <a:xfrm>
            <a:off x="722376" y="16764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endParaRPr lang="en-US" altLang="zh-CN" sz="2000" dirty="0"/>
          </a:p>
        </p:txBody>
      </p:sp>
      <p:sp>
        <p:nvSpPr>
          <p:cNvPr id="5" name="QB_8_AS.277_1#76398bb7f?vja=1&amp;pid=c8495211e&amp;color=0,0,0&amp;vtp=1">
            <a:extLst>
              <a:ext uri="{FF2B5EF4-FFF2-40B4-BE49-F238E27FC236}">
                <a16:creationId xmlns:a16="http://schemas.microsoft.com/office/drawing/2014/main" id="{EB40E06A-1DC1-7A03-9D43-A3462662B953}"/>
              </a:ext>
            </a:extLst>
          </p:cNvPr>
          <p:cNvSpPr/>
          <p:nvPr/>
        </p:nvSpPr>
        <p:spPr>
          <a:xfrm>
            <a:off x="722376" y="2107106"/>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should表示对过去、现在或将来情况的某种推测，意为“可能；该”，此处表示“他可能随时会到”。</a:t>
            </a:r>
            <a:endParaRPr lang="en-US" altLang="zh-CN" sz="2200" dirty="0"/>
          </a:p>
        </p:txBody>
      </p:sp>
      <p:sp>
        <p:nvSpPr>
          <p:cNvPr id="6" name="QB_8_AN.273_1#651abe0d7.blank?vja=1&amp;pid=c8495211e&amp;color=0,0,0&amp;vpa=131&amp;vtp=1">
            <a:extLst>
              <a:ext uri="{FF2B5EF4-FFF2-40B4-BE49-F238E27FC236}">
                <a16:creationId xmlns:a16="http://schemas.microsoft.com/office/drawing/2014/main" id="{9EDD432D-1E30-C8F3-8683-6B022C0EE3CC}"/>
              </a:ext>
            </a:extLst>
          </p:cNvPr>
          <p:cNvSpPr/>
          <p:nvPr/>
        </p:nvSpPr>
        <p:spPr>
          <a:xfrm>
            <a:off x="7069201" y="861900"/>
            <a:ext cx="409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can</a:t>
            </a:r>
            <a:endParaRPr lang="en-US" altLang="zh-CN" sz="2000" dirty="0"/>
          </a:p>
        </p:txBody>
      </p:sp>
      <p:sp>
        <p:nvSpPr>
          <p:cNvPr id="7" name="QB_8_AN.276_1#76398bb7f.blank?vja=1&amp;pid=c8495211e&amp;color=0,0,0&amp;vpa=132&amp;vtp=1">
            <a:extLst>
              <a:ext uri="{FF2B5EF4-FFF2-40B4-BE49-F238E27FC236}">
                <a16:creationId xmlns:a16="http://schemas.microsoft.com/office/drawing/2014/main" id="{487AC4AE-AAFB-7228-3427-EA5716E7889C}"/>
              </a:ext>
            </a:extLst>
          </p:cNvPr>
          <p:cNvSpPr/>
          <p:nvPr/>
        </p:nvSpPr>
        <p:spPr>
          <a:xfrm>
            <a:off x="4589526" y="1638300"/>
            <a:ext cx="733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endParaRPr lang="en-US" altLang="zh-CN" sz="2000" dirty="0"/>
          </a:p>
        </p:txBody>
      </p:sp>
    </p:spTree>
    <p:extLst>
      <p:ext uri="{BB962C8B-B14F-4D97-AF65-F5344CB8AC3E}">
        <p14:creationId xmlns:p14="http://schemas.microsoft.com/office/powerpoint/2010/main" val="31767462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Effect transition="in" filter="fade">
                                      <p:cBhvr>
                                        <p:cTn id="31" dur="500"/>
                                        <p:tgtEl>
                                          <p:spTgt spid="5">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C_6_BD#e6a6f1aa1?vja=1&amp;pid=b8d726579&amp;color=100,146,38&amp;vtp=1&amp;bt=1"/>
          <p:cNvSpPr/>
          <p:nvPr/>
        </p:nvSpPr>
        <p:spPr>
          <a:xfrm>
            <a:off x="722376" y="896112"/>
            <a:ext cx="10753344" cy="767080"/>
          </a:xfrm>
          <a:prstGeom prst="rect">
            <a:avLst/>
          </a:prstGeom>
          <a:noFill/>
          <a:ln/>
        </p:spPr>
        <p:txBody>
          <a:bodyPr wrap="square" lIns="0" tIns="0" rIns="0" bIns="0" rtlCol="0" anchor="t"/>
          <a:lstStyle/>
          <a:p>
            <a:pPr algn="l">
              <a:lnSpc>
                <a:spcPct val="125000"/>
              </a:lnSpc>
            </a:pPr>
            <a:r>
              <a:rPr lang="en-US" altLang="zh-CN" sz="2200" b="1" i="0" dirty="0">
                <a:solidFill>
                  <a:srgbClr val="649226"/>
                </a:solidFill>
                <a:latin typeface="Times New Roman" pitchFamily="34" charset="0"/>
                <a:ea typeface="微软雅黑" pitchFamily="34" charset="-122"/>
                <a:cs typeface="Times New Roman" pitchFamily="34" charset="-120"/>
              </a:rPr>
              <a:t>二、在空白处填入括号内单词的正确形式。</a:t>
            </a:r>
            <a:endParaRPr lang="en-US" altLang="zh-CN" sz="2200" dirty="0"/>
          </a:p>
        </p:txBody>
      </p:sp>
      <p:sp>
        <p:nvSpPr>
          <p:cNvPr id="3" name="QB_7_BD.278_1#96d6459be?vja=1&amp;pid=e6a6f1aa1&amp;color=0,0,0&amp;vtp=1"/>
          <p:cNvSpPr/>
          <p:nvPr/>
        </p:nvSpPr>
        <p:spPr>
          <a:xfrm>
            <a:off x="722376" y="131332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machines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4" name="QB_7_AN.279_1#96d6459be.blank?vja=1&amp;pid=e6a6f1aa1&amp;color=0,0,0&amp;vpa=133&amp;vtp=1"/>
          <p:cNvSpPr/>
          <p:nvPr/>
        </p:nvSpPr>
        <p:spPr>
          <a:xfrm>
            <a:off x="6059551" y="1275223"/>
            <a:ext cx="2566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checked</a:t>
            </a:r>
            <a:endParaRPr lang="en-US" altLang="zh-CN" sz="2000" dirty="0"/>
          </a:p>
        </p:txBody>
      </p:sp>
      <p:sp>
        <p:nvSpPr>
          <p:cNvPr id="5" name="QB_7_AS.280_1#96d6459be?vja=1&amp;pid=e6a6f1aa1&amp;color=0,0,0&amp;vtp=1"/>
          <p:cNvSpPr/>
          <p:nvPr/>
        </p:nvSpPr>
        <p:spPr>
          <a:xfrm>
            <a:off x="722376" y="17349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此处为固定句型it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recommended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，that引导的从句谓语使用“should+动词原形”，should可省略。machines和check之间为被动关系，应用被动语态。</a:t>
            </a:r>
            <a:endParaRPr lang="en-US" altLang="zh-CN" sz="2200" dirty="0"/>
          </a:p>
        </p:txBody>
      </p:sp>
      <p:sp>
        <p:nvSpPr>
          <p:cNvPr id="6" name="QB_7_BD.281_1#d33d1f527?vja=1&amp;pid=e6a6f1aa1&amp;color=0,0,0&amp;vtp=1"/>
          <p:cNvSpPr/>
          <p:nvPr/>
        </p:nvSpPr>
        <p:spPr>
          <a:xfrm>
            <a:off x="722376" y="2542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wouldn’t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7" name="QB_7_AN.282_1#d33d1f527.blank?vja=1&amp;pid=e6a6f1aa1&amp;color=0,0,0&amp;vpa=134&amp;vtp=1"/>
          <p:cNvSpPr/>
          <p:nvPr/>
        </p:nvSpPr>
        <p:spPr>
          <a:xfrm>
            <a:off x="5131054" y="2504059"/>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finished</a:t>
            </a:r>
            <a:endParaRPr lang="en-US" altLang="zh-CN" sz="2000" dirty="0"/>
          </a:p>
        </p:txBody>
      </p:sp>
      <p:sp>
        <p:nvSpPr>
          <p:cNvPr id="8" name="QB_7_AS.283_1#d33d1f527?vja=1&amp;pid=e6a6f1aa1&amp;color=0,0,0&amp;vtp=1"/>
          <p:cNvSpPr/>
          <p:nvPr/>
        </p:nvSpPr>
        <p:spPr>
          <a:xfrm>
            <a:off x="722376" y="29668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为含蓄虚拟条件，此处表示与过去事实相反的情况，所以用would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done形式。</a:t>
            </a:r>
            <a:endParaRPr lang="en-US" altLang="zh-CN" sz="2200" dirty="0"/>
          </a:p>
        </p:txBody>
      </p:sp>
      <p:sp>
        <p:nvSpPr>
          <p:cNvPr id="9" name="QB_7_BD.284_1#418801aa0?vja=1&amp;pid=e6a6f1aa1&amp;color=0,0,0&amp;vtp=1"/>
          <p:cNvSpPr/>
          <p:nvPr/>
        </p:nvSpPr>
        <p:spPr>
          <a:xfrm>
            <a:off x="722376" y="377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exercise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endParaRPr lang="en-US" altLang="zh-CN" sz="2000" dirty="0"/>
          </a:p>
        </p:txBody>
      </p:sp>
      <p:sp>
        <p:nvSpPr>
          <p:cNvPr id="10" name="QB_7_AN.285_1#418801aa0.blank?vja=1&amp;pid=e6a6f1aa1&amp;color=0,0,0&amp;vpa=135&amp;vtp=1"/>
          <p:cNvSpPr/>
          <p:nvPr/>
        </p:nvSpPr>
        <p:spPr>
          <a:xfrm>
            <a:off x="1505014" y="3735959"/>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were</a:t>
            </a:r>
            <a:endParaRPr lang="en-US" altLang="zh-CN" sz="2000" dirty="0"/>
          </a:p>
        </p:txBody>
      </p:sp>
      <p:sp>
        <p:nvSpPr>
          <p:cNvPr id="11" name="QB_7_AS.286_1#418801aa0?vja=1&amp;pid=e6a6f1aa1&amp;color=0,0,0&amp;vtp=1"/>
          <p:cNvSpPr/>
          <p:nvPr/>
        </p:nvSpPr>
        <p:spPr>
          <a:xfrm>
            <a:off x="722376" y="415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此处表示与现在事实相反，if从句用一般过去时，be动词的过去式用were。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7_BD.287_1#d4744b8c9?vja=1&amp;pid=e6a6f1aa1&amp;color=0,0,0&amp;vtp=1&amp;bt=1"/>
          <p:cNvSpPr/>
          <p:nvPr/>
        </p:nvSpPr>
        <p:spPr>
          <a:xfrm>
            <a:off x="722376" y="896113"/>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4.Jack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talker.It’s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endParaRPr lang="en-US" altLang="zh-CN" sz="2000" dirty="0"/>
          </a:p>
        </p:txBody>
      </p:sp>
      <p:sp>
        <p:nvSpPr>
          <p:cNvPr id="3" name="QB_7_AN.288_1#d4744b8c9.blank?vja=1&amp;pid=e6a6f1aa1&amp;color=0,0,0&amp;vpa=136&amp;vtp=1"/>
          <p:cNvSpPr/>
          <p:nvPr/>
        </p:nvSpPr>
        <p:spPr>
          <a:xfrm>
            <a:off x="6012117" y="858013"/>
            <a:ext cx="15081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did/should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a:t>
            </a:r>
            <a:endParaRPr lang="en-US" altLang="zh-CN" sz="2000" dirty="0"/>
          </a:p>
        </p:txBody>
      </p:sp>
      <p:sp>
        <p:nvSpPr>
          <p:cNvPr id="4" name="QB_7_AS.289_1#d4744b8c9?vja=1&amp;pid=e6a6f1aa1&amp;color=0,0,0&amp;vtp=1"/>
          <p:cNvSpPr/>
          <p:nvPr/>
        </p:nvSpPr>
        <p:spPr>
          <a:xfrm>
            <a:off x="722376" y="1706245"/>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此处为固定句型it’s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sth，意为“某人早该做某事了”，注意用should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do时should不可省略。</a:t>
            </a:r>
            <a:endParaRPr lang="en-US" altLang="zh-CN" sz="2200" dirty="0"/>
          </a:p>
        </p:txBody>
      </p:sp>
      <p:sp>
        <p:nvSpPr>
          <p:cNvPr id="5" name="QB_7_BD.290_1#5d1c18f4c?vja=1&amp;pid=e6a6f1aa1&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nothing</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endParaRPr lang="en-US" altLang="zh-CN" sz="2000" dirty="0"/>
          </a:p>
        </p:txBody>
      </p:sp>
      <p:sp>
        <p:nvSpPr>
          <p:cNvPr id="6" name="QB_7_AN.291_1#5d1c18f4c.blank?vja=1&amp;pid=e6a6f1aa1&amp;color=0,0,0&amp;vpa=137&amp;vtp=1"/>
          <p:cNvSpPr/>
          <p:nvPr/>
        </p:nvSpPr>
        <p:spPr>
          <a:xfrm>
            <a:off x="3806889" y="2453259"/>
            <a:ext cx="15240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happened</a:t>
            </a:r>
            <a:endParaRPr lang="en-US" altLang="zh-CN" sz="2000" dirty="0"/>
          </a:p>
        </p:txBody>
      </p:sp>
      <p:sp>
        <p:nvSpPr>
          <p:cNvPr id="7" name="QB_7_AS.292_1#5d1c18f4c?vja=1&amp;pid=e6a6f1aa1&amp;color=0,0,0&amp;vtp=1"/>
          <p:cNvSpPr/>
          <p:nvPr/>
        </p:nvSpPr>
        <p:spPr>
          <a:xfrm>
            <a:off x="722376" y="29287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if引导的从句常用虚拟语气，表示与过去事实相反用过去完成时；表示与现在事实相反，用一般过去时。此处表达的是与过去事实相反的情况，所以用过去完成时。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6a8afb90a?vja=1&amp;pid=174b5f51d&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newspapers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p:txBody>
      </p:sp>
      <p:sp>
        <p:nvSpPr>
          <p:cNvPr id="3" name="QB_6_AN.11_1#6a8afb90a.blank?vja=1&amp;pid=174b5f51d&amp;color=0,0,0&amp;vpa=4&amp;vtp=1"/>
          <p:cNvSpPr/>
          <p:nvPr/>
        </p:nvSpPr>
        <p:spPr>
          <a:xfrm>
            <a:off x="4915789" y="845313"/>
            <a:ext cx="915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amazing</a:t>
            </a:r>
            <a:endParaRPr lang="en-US" altLang="zh-CN" sz="2000" dirty="0"/>
          </a:p>
        </p:txBody>
      </p:sp>
      <p:sp>
        <p:nvSpPr>
          <p:cNvPr id="4" name="QB_6_AS.12_1#6a8afb90a?vja=1&amp;pid=174b5f51d&amp;color=0,0,0&amp;vtp=1"/>
          <p:cNvSpPr/>
          <p:nvPr/>
        </p:nvSpPr>
        <p:spPr>
          <a:xfrm>
            <a:off x="722376" y="1696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众所周知，互联网是一项了不起的发明，在此之前，人们只能通过电视、报纸和书籍来获取信息。设空处修饰名词invention，作定语，应用形容词；amaze的形容词有两种形式：amazing意为“惊人的；令人大为惊奇的”，常用于修饰事或物；amazed意为“大为惊奇的；惊讶的”，常用于修饰人。invention意为“发明”，指物，应用amazing修饰。故填amazing。</a:t>
            </a:r>
            <a:endParaRPr lang="en-US" altLang="zh-CN" sz="2200" dirty="0"/>
          </a:p>
        </p:txBody>
      </p:sp>
      <p:sp>
        <p:nvSpPr>
          <p:cNvPr id="5" name="QB_6_BD.13_1#2268e8c64?vja=1&amp;pid=174b5f51d&amp;color=0,0,0&amp;vtp=1"/>
          <p:cNvSpPr/>
          <p:nvPr/>
        </p:nvSpPr>
        <p:spPr>
          <a:xfrm>
            <a:off x="722376" y="3268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consumers,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replaced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months.</a:t>
            </a:r>
            <a:endParaRPr lang="en-US" altLang="zh-CN" sz="2000" dirty="0"/>
          </a:p>
        </p:txBody>
      </p:sp>
      <p:sp>
        <p:nvSpPr>
          <p:cNvPr id="6" name="QB_6_AN.14_1#2268e8c64.blank?vja=1&amp;pid=174b5f51d&amp;color=0,0,0&amp;vpa=5&amp;vtp=1"/>
          <p:cNvSpPr/>
          <p:nvPr/>
        </p:nvSpPr>
        <p:spPr>
          <a:xfrm>
            <a:off x="1781239" y="3598545"/>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with/by</a:t>
            </a:r>
            <a:endParaRPr lang="en-US" altLang="zh-CN" sz="2000" dirty="0"/>
          </a:p>
        </p:txBody>
      </p:sp>
      <p:sp>
        <p:nvSpPr>
          <p:cNvPr id="7" name="QB_6_AS.15_1#2268e8c64?vja=1&amp;pid=174b5f51d&amp;color=0,0,0&amp;vtp=1"/>
          <p:cNvSpPr/>
          <p:nvPr/>
        </p:nvSpPr>
        <p:spPr>
          <a:xfrm>
            <a:off x="722376" y="4071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句意为：为了保持在消费者中的受欢迎程度，这家店每三个月就会有约20%的产品被更换成新的。replace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with/by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是固定搭配，意为“用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替换</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”，此处为其被动形式。故填with/by。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93_1#bcf187127?vja=1&amp;pid=2871207df&amp;color=0,0,0&amp;vtp=1&amp;bt=1"/>
          <p:cNvSpPr/>
          <p:nvPr/>
        </p:nvSpPr>
        <p:spPr>
          <a:xfrm>
            <a:off x="722376" y="900000"/>
            <a:ext cx="10753344" cy="4917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[浙江六校联盟2025高二期中]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2030.</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components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（ambition）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Mengzhou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Lanyue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Wangyu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spacesuit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Tansuo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rover.Currently,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schedule.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Wenchang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Center.4.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finalized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a:t>
            </a:r>
            <a:r>
              <a:rPr lang="en-US" altLang="zh-CN" sz="100" b="0" i="0" kern="0" spc="-99900" dirty="0">
                <a:solidFill>
                  <a:srgbClr val="FFFFFF"/>
                </a:solidFill>
                <a:latin typeface="Times New Roman" pitchFamily="34" charset="0"/>
                <a:ea typeface="微软雅黑" pitchFamily="34" charset="-122"/>
                <a:cs typeface="Times New Roman" pitchFamily="34" charset="-120"/>
              </a:rPr>
              <a:t>#1.1.2</a:t>
            </a:r>
            <a:endParaRPr lang="en-US" altLang="zh-CN" sz="2000" dirty="0"/>
          </a:p>
        </p:txBody>
      </p:sp>
      <p:sp>
        <p:nvSpPr>
          <p:cNvPr id="3" name="QM_6_AN.294_1#bcf187127.blank?vja=1&amp;pid=2871207df&amp;color=0,0,0&amp;vpa=138&amp;vtp=1"/>
          <p:cNvSpPr/>
          <p:nvPr/>
        </p:nvSpPr>
        <p:spPr>
          <a:xfrm>
            <a:off x="3164586" y="1992200"/>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progressing</a:t>
            </a:r>
            <a:endParaRPr lang="en-US" altLang="zh-CN" sz="2000" dirty="0"/>
          </a:p>
        </p:txBody>
      </p:sp>
      <p:sp>
        <p:nvSpPr>
          <p:cNvPr id="4" name="QM_6_AN.295_1#bcf187127.blank?vja=1&amp;pid=2871207df&amp;color=0,0,0&amp;vpa=139&amp;vtp=1"/>
          <p:cNvSpPr/>
          <p:nvPr/>
        </p:nvSpPr>
        <p:spPr>
          <a:xfrm>
            <a:off x="998601" y="3147900"/>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ambitious</a:t>
            </a:r>
            <a:endParaRPr lang="en-US" altLang="zh-CN" sz="2000" dirty="0"/>
          </a:p>
        </p:txBody>
      </p:sp>
      <p:sp>
        <p:nvSpPr>
          <p:cNvPr id="5" name="QM_6_AN.296_1#bcf187127.blank?vja=1&amp;pid=2871207df&amp;color=0,0,0&amp;vpa=140&amp;vtp=1"/>
          <p:cNvSpPr/>
          <p:nvPr/>
        </p:nvSpPr>
        <p:spPr>
          <a:xfrm>
            <a:off x="2240026" y="3897200"/>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proceeding</a:t>
            </a:r>
            <a:endParaRPr lang="en-US" altLang="zh-CN" sz="2000" dirty="0"/>
          </a:p>
        </p:txBody>
      </p:sp>
      <p:sp>
        <p:nvSpPr>
          <p:cNvPr id="6" name="QM_6_AN.297_1#bcf187127.blank?vja=1&amp;pid=2871207df&amp;color=0,0,0&amp;vpa=141&amp;vtp=1"/>
          <p:cNvSpPr/>
          <p:nvPr/>
        </p:nvSpPr>
        <p:spPr>
          <a:xfrm>
            <a:off x="4657281" y="4671900"/>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M_6_AN.298_1#bcf187127.blank?vja=1&amp;pid=2871207df&amp;color=0,0,0&amp;vpa=142&amp;vtp=1"/>
          <p:cNvSpPr/>
          <p:nvPr/>
        </p:nvSpPr>
        <p:spPr>
          <a:xfrm>
            <a:off x="7302818" y="5052900"/>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M_6_BD.299_1#bcf187127?vja=1&amp;pid=2871207df&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program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exploration.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two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March-10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Lanyue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Mengzhou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spacecraft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lunar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dock.On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Lanyue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module.In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Mengzhou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spacecraft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100" b="0" i="0" kern="0" spc="-99900" dirty="0">
                <a:solidFill>
                  <a:srgbClr val="FFFFFF"/>
                </a:solidFill>
                <a:latin typeface="Times New Roman" pitchFamily="34" charset="0"/>
                <a:ea typeface="微软雅黑" pitchFamily="34" charset="-122"/>
                <a:cs typeface="Times New Roman" pitchFamily="34" charset="-120"/>
              </a:rPr>
              <a:t>#1.1.4</a:t>
            </a:r>
            <a:endParaRPr lang="en-US" altLang="zh-CN" sz="2000" dirty="0"/>
          </a:p>
        </p:txBody>
      </p:sp>
      <p:sp>
        <p:nvSpPr>
          <p:cNvPr id="3" name="QM_6_AN.300_1#bcf187127.blank?vja=1&amp;pid=2871207df&amp;color=0,0,0&amp;mp=1&amp;vpa=143&amp;vtp=1"/>
          <p:cNvSpPr/>
          <p:nvPr/>
        </p:nvSpPr>
        <p:spPr>
          <a:xfrm>
            <a:off x="2206879" y="858012"/>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realized</a:t>
            </a:r>
            <a:endParaRPr lang="en-US" altLang="zh-CN" sz="2000" dirty="0"/>
          </a:p>
        </p:txBody>
      </p:sp>
      <p:sp>
        <p:nvSpPr>
          <p:cNvPr id="4" name="QM_6_AN.301_1#bcf187127.blank?vja=1&amp;pid=2871207df&amp;color=0,0,0&amp;mp=1&amp;vpa=144&amp;vtp=1"/>
          <p:cNvSpPr/>
          <p:nvPr/>
        </p:nvSpPr>
        <p:spPr>
          <a:xfrm>
            <a:off x="8249603" y="1226312"/>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significantly</a:t>
            </a:r>
            <a:endParaRPr lang="en-US" altLang="zh-CN" sz="2000" dirty="0"/>
          </a:p>
        </p:txBody>
      </p:sp>
      <p:sp>
        <p:nvSpPr>
          <p:cNvPr id="5" name="QM_6_AN.302_1#bcf187127.blank?vja=1&amp;pid=2871207df&amp;color=0,0,0&amp;mp=1&amp;vpa=145&amp;vtp=1"/>
          <p:cNvSpPr/>
          <p:nvPr/>
        </p:nvSpPr>
        <p:spPr>
          <a:xfrm>
            <a:off x="10404539" y="2001012"/>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launches</a:t>
            </a:r>
            <a:endParaRPr lang="en-US" altLang="zh-CN" sz="2000" dirty="0"/>
          </a:p>
        </p:txBody>
      </p:sp>
      <p:sp>
        <p:nvSpPr>
          <p:cNvPr id="6" name="QM_6_AN.303_1#bcf187127.blank?vja=1&amp;pid=2871207df&amp;color=0,0,0&amp;mp=1&amp;vpa=146&amp;vtp=1"/>
          <p:cNvSpPr/>
          <p:nvPr/>
        </p:nvSpPr>
        <p:spPr>
          <a:xfrm>
            <a:off x="3122105" y="2763012"/>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to/into</a:t>
            </a:r>
            <a:endParaRPr lang="en-US" altLang="zh-CN" sz="2000" dirty="0"/>
          </a:p>
        </p:txBody>
      </p:sp>
      <p:sp>
        <p:nvSpPr>
          <p:cNvPr id="7" name="QM_6_AN.304_1#bcf187127.blank?vja=1&amp;pid=2871207df&amp;color=0,0,0&amp;mp=1&amp;vpa=147&amp;vtp=1"/>
          <p:cNvSpPr/>
          <p:nvPr/>
        </p:nvSpPr>
        <p:spPr>
          <a:xfrm>
            <a:off x="2343214" y="3906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8" name="QM_6_EX.305_1#bcf187127?vja=1&amp;pid=2871207df&amp;color=0,0,0&amp;vtp=1"/>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本文是一篇新闻报道。中国正在稳步推进其载人月球探测工程，计划在2030年前实现将中国航天员送至月球表面的目标。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306_1#65b12a161?vja=1&amp;pid=bcf1871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3" name="QB_7_AN.307_1#65b12a161.blank?vja=1&amp;pid=bcf187127&amp;color=0,0,0&amp;vpa=148&amp;vtp=1"/>
          <p:cNvSpPr/>
          <p:nvPr/>
        </p:nvSpPr>
        <p:spPr>
          <a:xfrm>
            <a:off x="1036701" y="845313"/>
            <a:ext cx="1239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progressing</a:t>
            </a:r>
            <a:endParaRPr lang="en-US" altLang="zh-CN" sz="2000" dirty="0"/>
          </a:p>
        </p:txBody>
      </p:sp>
      <p:sp>
        <p:nvSpPr>
          <p:cNvPr id="4" name="QB_7_AS.308_1#65b12a161?vja=1&amp;pid=bcf187127&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句意为：中国正在稳步推进其载人月球探测工程，所有的研究和建设工作都按计划进行，以实现在2030年前将中国航天员送至月球表面的目标。分析句子结构可知，此处为with复合结构，all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construction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work与progress之间是逻辑上的主动关系，应用现在分词作宾补。故填progressing。</a:t>
            </a:r>
            <a:endParaRPr lang="en-US" altLang="zh-CN" sz="2200" dirty="0"/>
          </a:p>
        </p:txBody>
      </p:sp>
      <p:sp>
        <p:nvSpPr>
          <p:cNvPr id="5" name="QB_7_BD.309_1#abef7ae80?vja=1&amp;pid=bcf187127&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310_1#abef7ae80.blank?vja=1&amp;pid=bcf187127&amp;color=0,0,0&amp;vpa=149&amp;vtp=1"/>
          <p:cNvSpPr/>
          <p:nvPr/>
        </p:nvSpPr>
        <p:spPr>
          <a:xfrm>
            <a:off x="1062101" y="2846959"/>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ambitious</a:t>
            </a:r>
            <a:endParaRPr lang="en-US" altLang="zh-CN" sz="2000" dirty="0"/>
          </a:p>
        </p:txBody>
      </p:sp>
      <p:sp>
        <p:nvSpPr>
          <p:cNvPr id="7" name="QB_7_AS.311_1#abef7ae80?vja=1&amp;pid=bcf187127&amp;color=0,0,0&amp;vtp=1"/>
          <p:cNvSpPr/>
          <p:nvPr/>
        </p:nvSpPr>
        <p:spPr>
          <a:xfrm>
            <a:off x="722376" y="3309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载人航天工程办公室在一份新闻稿中表示，这个宏大的项目的关键组成部分包括长征十号运载火箭、“梦舟”载人飞船、“揽月”月面着陆器、“望宇”登月服和“探索”载人月球车。设空处修饰名词project，应用形容词作定语，表示“（计划、想法等）宏大的”。故填ambitio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12_1#741fc198b?vja=1&amp;pid=bcf1871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3" name="QB_7_AN.313_1#741fc198b.blank?vja=1&amp;pid=bcf187127&amp;color=0,0,0&amp;vpa=150&amp;vtp=1"/>
          <p:cNvSpPr/>
          <p:nvPr/>
        </p:nvSpPr>
        <p:spPr>
          <a:xfrm>
            <a:off x="1036701" y="845313"/>
            <a:ext cx="1479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proceeding</a:t>
            </a:r>
            <a:endParaRPr lang="en-US" altLang="zh-CN" sz="2000" dirty="0"/>
          </a:p>
        </p:txBody>
      </p:sp>
      <p:sp>
        <p:nvSpPr>
          <p:cNvPr id="4" name="QB_7_AS.314_1#741fc198b?vja=1&amp;pid=bcf187127&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句意为：目前，该项目正如期进行。设空处在句中作谓语，根据时间状语</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Currently可知，此处描述现在正在进行的动作，所以用现在进行时；主语the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project是第三人称单数，助动词用is。故填is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proceeding。</a:t>
            </a:r>
            <a:endParaRPr lang="en-US" altLang="zh-CN" sz="2200" dirty="0"/>
          </a:p>
        </p:txBody>
      </p:sp>
      <p:sp>
        <p:nvSpPr>
          <p:cNvPr id="5" name="QB_7_BD.315_1#556fdca96?vja=1&amp;pid=bcf187127&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316_1#556fdca96.blank?vja=1&amp;pid=bcf187127&amp;color=0,0,0&amp;vpa=151&amp;vtp=1"/>
          <p:cNvSpPr/>
          <p:nvPr/>
        </p:nvSpPr>
        <p:spPr>
          <a:xfrm>
            <a:off x="1049401" y="2453259"/>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7" name="QB_7_AS.317_1#556fdca96?vja=1&amp;pid=bcf187127&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句意为：跟踪、指挥和着陆场设施等地面系统的总体设计方案已经敲定，建设工作即将开始。plan为可数名词，此处表特指，应用定冠词</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the修饰，设空处位于句首，单词首字母应大写。故填The。</a:t>
            </a:r>
            <a:endParaRPr lang="en-US" altLang="zh-CN" sz="2200" dirty="0"/>
          </a:p>
        </p:txBody>
      </p:sp>
      <p:sp>
        <p:nvSpPr>
          <p:cNvPr id="8" name="QB_7_BD.318_1#6e6a89108?vja=1&amp;pid=bcf187127&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9" name="QB_7_AN.319_1#6e6a89108.blank?vja=1&amp;pid=bcf187127&amp;color=0,0,0&amp;vpa=152&amp;vtp=1"/>
          <p:cNvSpPr/>
          <p:nvPr/>
        </p:nvSpPr>
        <p:spPr>
          <a:xfrm>
            <a:off x="1062101" y="4066159"/>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10" name="QB_7_AS.320_1#6e6a89108?vja=1&amp;pid=bcf187127&amp;color=0,0,0&amp;vtp=1"/>
          <p:cNvSpPr/>
          <p:nvPr/>
        </p:nvSpPr>
        <p:spPr>
          <a:xfrm>
            <a:off x="722376" y="4528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句意见上一题解析。设空处前后为结构完整的两个句子，且前后两句之间为顺承关系，故应用表示顺承关系的连词and连接。故填and。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7_BD.321_1#e60749c71?vja=1&amp;pid=bcf1871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7_AN.322_1#e60749c71.blank?vja=1&amp;pid=bcf187127&amp;color=0,0,0&amp;vpa=153&amp;vtp=1"/>
          <p:cNvSpPr/>
          <p:nvPr/>
        </p:nvSpPr>
        <p:spPr>
          <a:xfrm>
            <a:off x="1036701" y="85801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realized</a:t>
            </a:r>
            <a:endParaRPr lang="en-US" altLang="zh-CN" sz="2000" dirty="0"/>
          </a:p>
        </p:txBody>
      </p:sp>
      <p:sp>
        <p:nvSpPr>
          <p:cNvPr id="4" name="QB_7_AS.323_1#e60749c71?vja=1&amp;pid=bcf187127&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旦实现，中国的载人月球探测工程将使中国成为第二个将航天员送上月球的国家，显著提升其在太空探索方面的全球地位。此处为Once引导的时间状语从句的省略，当从句主语与主句主语一致且从句谓语中含有动词be时，可省略从句的主语和动词be。从句的完整表述为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China’s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lunar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program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realized。故填realized。</a:t>
            </a:r>
            <a:endParaRPr lang="en-US" altLang="zh-CN" sz="2200" dirty="0"/>
          </a:p>
        </p:txBody>
      </p:sp>
      <p:sp>
        <p:nvSpPr>
          <p:cNvPr id="5" name="QB_7_BD.324_1#17b945c9e?vja=1&amp;pid=bcf187127&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6" name="QB_7_AN.325_1#17b945c9e.blank?vja=1&amp;pid=bcf187127&amp;color=0,0,0&amp;vpa=154&amp;vtp=1"/>
          <p:cNvSpPr/>
          <p:nvPr/>
        </p:nvSpPr>
        <p:spPr>
          <a:xfrm>
            <a:off x="1049401" y="2821559"/>
            <a:ext cx="13223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significantly</a:t>
            </a:r>
            <a:endParaRPr lang="en-US" altLang="zh-CN" sz="2000" dirty="0"/>
          </a:p>
        </p:txBody>
      </p:sp>
      <p:sp>
        <p:nvSpPr>
          <p:cNvPr id="7" name="QB_7_AS.326_1#17b945c9e?vja=1&amp;pid=bcf187127&amp;color=0,0,0&amp;vtp=1"/>
          <p:cNvSpPr/>
          <p:nvPr/>
        </p:nvSpPr>
        <p:spPr>
          <a:xfrm>
            <a:off x="722376" y="3255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句意见上一题解析。设空处应用副词作状语，修饰动词boosting。故填significantly。</a:t>
            </a:r>
            <a:endParaRPr lang="en-US" altLang="zh-CN" sz="2200" dirty="0"/>
          </a:p>
        </p:txBody>
      </p:sp>
      <p:sp>
        <p:nvSpPr>
          <p:cNvPr id="8" name="QB_7_BD.327_1#c84af93eb?vja=1&amp;pid=bcf187127&amp;color=0,0,0&amp;vtp=1"/>
          <p:cNvSpPr/>
          <p:nvPr/>
        </p:nvSpPr>
        <p:spPr>
          <a:xfrm>
            <a:off x="722376" y="3644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328_1#c84af93eb.blank?vja=1&amp;pid=bcf187127&amp;color=0,0,0&amp;vpa=155&amp;vtp=1"/>
          <p:cNvSpPr/>
          <p:nvPr/>
        </p:nvSpPr>
        <p:spPr>
          <a:xfrm>
            <a:off x="1049401" y="3606800"/>
            <a:ext cx="944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launches</a:t>
            </a:r>
            <a:endParaRPr lang="en-US" altLang="zh-CN" sz="2000" dirty="0"/>
          </a:p>
        </p:txBody>
      </p:sp>
      <p:sp>
        <p:nvSpPr>
          <p:cNvPr id="10" name="QB_7_AS.329_1#c84af93eb?vja=1&amp;pid=bcf187127&amp;color=0,0,0&amp;vtp=1"/>
          <p:cNvSpPr/>
          <p:nvPr/>
        </p:nvSpPr>
        <p:spPr>
          <a:xfrm>
            <a:off x="722376" y="4071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首次载人登月任务的路线图包括发射两枚长征十号火箭，将“揽月”月面着陆器和“梦舟”载人飞船运送至月球轨道，它们将在月球轨道上进行交会对接。根据数词two可知，此处表复数概念，故应用名词复数形式作宾语。故填launch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7_BD.330_1#acfca734a?vja=1&amp;pid=bcf18712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31_1#acfca734a.blank?vja=1&amp;pid=bcf187127&amp;color=0,0,0&amp;vpa=156&amp;vtp=1"/>
          <p:cNvSpPr/>
          <p:nvPr/>
        </p:nvSpPr>
        <p:spPr>
          <a:xfrm>
            <a:off x="1036701" y="858013"/>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to/into</a:t>
            </a:r>
            <a:endParaRPr lang="en-US" altLang="zh-CN" sz="2000" dirty="0"/>
          </a:p>
        </p:txBody>
      </p:sp>
      <p:sp>
        <p:nvSpPr>
          <p:cNvPr id="4" name="QB_7_AS.332_1#acfca734a?vja=1&amp;pid=bcf187127&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句意见上一题解析。transport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是固定搭配，意为“将某物运送到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”；此处也可表示“进入；到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里面”，故也可填into。故填to/into。</a:t>
            </a:r>
            <a:endParaRPr lang="en-US" altLang="zh-CN" sz="2200" dirty="0"/>
          </a:p>
        </p:txBody>
      </p:sp>
      <p:sp>
        <p:nvSpPr>
          <p:cNvPr id="5" name="QB_7_BD.333_1#42a0b51f8?vja=1&amp;pid=bcf187127&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7_AN.334_1#42a0b51f8.blank?vja=1&amp;pid=bcf187127&amp;color=0,0,0&amp;vpa=157&amp;vtp=1"/>
          <p:cNvSpPr/>
          <p:nvPr/>
        </p:nvSpPr>
        <p:spPr>
          <a:xfrm>
            <a:off x="1189101" y="20722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7_AS.335_1#42a0b51f8?vja=1&amp;pid=bcf187127&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句意为：在最后阶段，航天员将携带样本进入“梦舟”载人飞船，然后飞船会将航天员乘组带回地球。设空处引导非限制性定语从句，先行词是the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Mengzhou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spacecraft，指物，关系词在从句中作主语，应用关系代词which引导该从句。故填which。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C_4#770643cc1.fixed?vja=1&amp;pid=88cf55d25&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770643cc1.fixed?vja=1&amp;pid=88cf55d25&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770643cc1.fixed?vja=1&amp;pid=88cf55d25&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770643cc1.fixed?vja=1&amp;pid=88cf55d25&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M_6_BD.336_1#2c43b7167?vja=1&amp;pid=058b2f325&amp;color=0,0,0&amp;vtp=1&amp;bt=1"/>
          <p:cNvSpPr/>
          <p:nvPr/>
        </p:nvSpPr>
        <p:spPr>
          <a:xfrm>
            <a:off x="722376" y="900000"/>
            <a:ext cx="10753344" cy="3774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[河南洛阳2024高二期末]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radiant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amateurs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telescope’s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wavelengths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never-before-seen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resolution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objects.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（遗迹）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0.7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cataclysmic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（灾难性的）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（时代）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begun.</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6_BD.336_2#2c43b7167?vja=1&amp;pid=058b2f325&amp;color=0,0,0&amp;mp=1&amp;vtp=1&amp;bt=1"/>
          <p:cNvSpPr/>
          <p:nvPr/>
        </p:nvSpPr>
        <p:spPr>
          <a:xfrm>
            <a:off x="722376" y="900000"/>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Tuesday,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observations.Chris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Oxford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galaxy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（星系）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knocked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socks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Tuesday.“I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galaxy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Stephan’s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Quintet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floor.The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cotton-wool-like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galaxy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0723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foreground</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stars.</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M_6_BD.336_3#2c43b7167?vja=1&amp;pid=058b2f325&amp;color=0,0,0&amp;mp=1&amp;vtp=1&amp;bt=1"/>
          <p:cNvSpPr/>
          <p:nvPr/>
        </p:nvSpPr>
        <p:spPr>
          <a:xfrm>
            <a:off x="722376" y="896112"/>
            <a:ext cx="10753344" cy="186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delivering.The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Telescope’s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foldable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Earth-orbiting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telescope,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engineering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cancelled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successfully.</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EX.337_1#2c43b7167?vja=1&amp;pid=058b2f325&amp;color=0,0,0&amp;vtp=1"/>
          <p:cNvSpPr/>
          <p:nvPr/>
        </p:nvSpPr>
        <p:spPr>
          <a:xfrm>
            <a:off x="722376" y="2807398"/>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新闻报道。文章主要报道了詹姆斯·韦布空间望远镜成功发布了一系列全彩深空图像，发现众多宇宙天体，包括宇宙大爆炸后的遗迹，开启了天文学研究的新纪元。该望远镜的观测成果质量卓越，这预示着人们对宇宙有了更深入的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6_1#b5ba9cb6d?vja=1&amp;pid=174b5f51d&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6.Brochures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inspire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tourists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endParaRPr lang="en-US" altLang="zh-CN" sz="2000" dirty="0"/>
          </a:p>
        </p:txBody>
      </p:sp>
      <p:sp>
        <p:nvSpPr>
          <p:cNvPr id="3" name="QB_6_AN.17_1#b5ba9cb6d.blank?vja=1&amp;pid=174b5f51d&amp;color=0,0,0&amp;vpa=6&amp;vtp=1"/>
          <p:cNvSpPr/>
          <p:nvPr/>
        </p:nvSpPr>
        <p:spPr>
          <a:xfrm>
            <a:off x="5014659" y="845313"/>
            <a:ext cx="8175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a:t>
            </a:r>
            <a:endParaRPr lang="en-US" altLang="zh-CN" sz="2000" dirty="0"/>
          </a:p>
        </p:txBody>
      </p:sp>
      <p:sp>
        <p:nvSpPr>
          <p:cNvPr id="4" name="QB_6_AS.18_1#b5ba9cb6d?vja=1&amp;pid=174b5f51d&amp;color=0,0,0&amp;vtp=1"/>
          <p:cNvSpPr/>
          <p:nvPr/>
        </p:nvSpPr>
        <p:spPr>
          <a:xfrm>
            <a:off x="722376" y="1696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句意为：宣传手册既可以激励游客计划旅行，也可以向他们展示要看的景点和要做的事情。inspire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sth为固定搭配，意为“激励某人做某事”。故填to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endParaRPr lang="en-US" altLang="zh-CN" sz="2200" dirty="0"/>
          </a:p>
        </p:txBody>
      </p:sp>
      <p:sp>
        <p:nvSpPr>
          <p:cNvPr id="5" name="QB_6_BD.19_1#6ca31008e?vja=1&amp;pid=174b5f51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earthquake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endParaRPr lang="en-US" altLang="zh-CN" sz="2000" dirty="0"/>
          </a:p>
        </p:txBody>
      </p:sp>
      <p:sp>
        <p:nvSpPr>
          <p:cNvPr id="6" name="QB_6_AN.20_1#6ca31008e.blank?vja=1&amp;pid=174b5f51d&amp;color=0,0,0&amp;vpa=7&amp;vtp=1"/>
          <p:cNvSpPr/>
          <p:nvPr/>
        </p:nvSpPr>
        <p:spPr>
          <a:xfrm>
            <a:off x="7461314" y="2453259"/>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on/over</a:t>
            </a:r>
            <a:endParaRPr lang="en-US" altLang="zh-CN" sz="2000" dirty="0"/>
          </a:p>
        </p:txBody>
      </p:sp>
      <p:sp>
        <p:nvSpPr>
          <p:cNvPr id="7" name="QB_6_AS.21_1#6ca31008e?vja=1&amp;pid=174b5f51d&amp;color=0,0,0&amp;vtp=1"/>
          <p:cNvSpPr/>
          <p:nvPr/>
        </p:nvSpPr>
        <p:spPr>
          <a:xfrm>
            <a:off x="722376" y="29160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句意为：随着岁月的流逝，那场地震在他心灵上留下的阴影逐渐消失了。cast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on/over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蒙上阴影”,故填on/over。</a:t>
            </a:r>
            <a:endParaRPr lang="en-US" altLang="zh-CN" sz="2200" dirty="0"/>
          </a:p>
        </p:txBody>
      </p:sp>
      <p:sp>
        <p:nvSpPr>
          <p:cNvPr id="8" name="QB_6_BD.22_1#5f935b09a?vja=1&amp;pid=174b5f51d&amp;color=0,0,0&amp;vtp=1"/>
          <p:cNvSpPr/>
          <p:nvPr/>
        </p:nvSpPr>
        <p:spPr>
          <a:xfrm>
            <a:off x="722376" y="3710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accustomed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9" name="QB_6_AN.23_1#5f935b09a.blank?vja=1&amp;pid=174b5f51d&amp;color=0,0,0&amp;vpa=8&amp;vtp=1"/>
          <p:cNvSpPr/>
          <p:nvPr/>
        </p:nvSpPr>
        <p:spPr>
          <a:xfrm>
            <a:off x="3302064" y="3659759"/>
            <a:ext cx="788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writing</a:t>
            </a:r>
            <a:endParaRPr lang="en-US" altLang="zh-CN" sz="2000" dirty="0"/>
          </a:p>
        </p:txBody>
      </p:sp>
      <p:sp>
        <p:nvSpPr>
          <p:cNvPr id="10" name="QB_6_AS.24_1#5f935b09a?vja=1&amp;pid=174b5f51d&amp;color=0,0,0&amp;vtp=1"/>
          <p:cNvSpPr/>
          <p:nvPr/>
        </p:nvSpPr>
        <p:spPr>
          <a:xfrm>
            <a:off x="722376" y="41352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句意为：他习惯于写诗，诗可以表达他对生活深深的爱。be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accustomed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sth意为“习惯于做某事”,</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to为介词，故填writing。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38_1#6a0d104f3?vja=1&amp;pid=2c43b71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9_1#6a0d104f3.bracket?vja=1&amp;pid=2c43b7167&amp;color=0,0,0&amp;vpa=158&amp;vtp=1"/>
          <p:cNvSpPr/>
          <p:nvPr/>
        </p:nvSpPr>
        <p:spPr>
          <a:xfrm>
            <a:off x="802328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38_2#6a0d104f3.choices?vja=1&amp;pid=2c43b71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radiant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heat.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astronomers.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objects.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mankind.</a:t>
            </a:r>
            <a:endParaRPr lang="en-US" altLang="zh-CN" sz="2000" dirty="0"/>
          </a:p>
        </p:txBody>
      </p:sp>
      <p:sp>
        <p:nvSpPr>
          <p:cNvPr id="5" name="QC_7_AS.340_1#6a0d104f3?vja=1&amp;pid=2c43b7167&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Webb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Telescope,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beginning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radiant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before.”可推断，在第一段之前最有可能讨论的是辐射热。故选A项。</a:t>
            </a:r>
            <a:endParaRPr lang="en-US" altLang="zh-CN" sz="2200" dirty="0"/>
          </a:p>
        </p:txBody>
      </p:sp>
      <p:sp>
        <p:nvSpPr>
          <p:cNvPr id="6" name="QC_7_BD.341_1#42632b6a4?vja=1&amp;pid=2c43b7167&amp;color=0,0,0&amp;vtp=1"/>
          <p:cNvSpPr/>
          <p:nvPr/>
        </p:nvSpPr>
        <p:spPr>
          <a:xfrm>
            <a:off x="722376" y="3266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Stephan’s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Quintet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image?(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7_AN.342_1#42632b6a4.bracket?vja=1&amp;pid=2c43b7167&amp;color=0,0,0&amp;vpa=159&amp;vtp=1"/>
          <p:cNvSpPr/>
          <p:nvPr/>
        </p:nvSpPr>
        <p:spPr>
          <a:xfrm>
            <a:off x="7853680" y="3266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8" name="QC_7_BD.341_2#42632b6a4.choices?vja=1&amp;pid=2c43b7167&amp;color=0,0,0&amp;vtp=1"/>
          <p:cNvSpPr/>
          <p:nvPr/>
        </p:nvSpPr>
        <p:spPr>
          <a:xfrm>
            <a:off x="722376" y="36526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humble.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tolerant.</a:t>
            </a:r>
            <a:endParaRPr lang="en-US" altLang="zh-CN" sz="2000" b="0" i="0">
              <a:solidFill>
                <a:srgbClr val="000000"/>
              </a:solidFill>
              <a:latin typeface="SimSun" pitchFamily="34" charset="0"/>
              <a:ea typeface="SimSun" pitchFamily="34" charset="-122"/>
              <a:cs typeface="SimSun" pitchFamily="34" charset="-120"/>
            </a:endParaRPr>
          </a:p>
          <a:p>
            <a:pPr>
              <a:lnSpc>
                <a:spcPct val="125000"/>
              </a:lnSpc>
              <a:tabLst>
                <a:tab pos="5483957" algn="l"/>
              </a:tabLst>
            </a:pP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surprised.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prejudiced.</a:t>
            </a:r>
            <a:endParaRPr lang="en-US" altLang="zh-CN" sz="2000" dirty="0"/>
          </a:p>
        </p:txBody>
      </p:sp>
      <p:sp>
        <p:nvSpPr>
          <p:cNvPr id="9" name="QC_7_AS.343_1#42632b6a4?vja=1&amp;pid=2c43b7167&amp;color=0,0,0&amp;vtp=1"/>
          <p:cNvSpPr/>
          <p:nvPr/>
        </p:nvSpPr>
        <p:spPr>
          <a:xfrm>
            <a:off x="722376" y="44654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Lintott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Tuesday.”以及“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Stephan’s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Quintet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floor.The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Webb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produce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age.”可知，这个图像令克里斯·林托特惊叹不已。故选C项。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7_BD.344_1#888c00231?vja=1&amp;pid=2c43b71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paragraph?(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5_1#888c00231.bracket?vja=1&amp;pid=2c43b7167&amp;color=0,0,0&amp;vpa=160&amp;vtp=1"/>
          <p:cNvSpPr/>
          <p:nvPr/>
        </p:nvSpPr>
        <p:spPr>
          <a:xfrm>
            <a:off x="834428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44_2#888c00231.choices?vja=1&amp;pid=2c43b71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useless.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ago.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endParaRPr lang="en-US" altLang="zh-CN" sz="2000" dirty="0"/>
          </a:p>
        </p:txBody>
      </p:sp>
      <p:sp>
        <p:nvSpPr>
          <p:cNvPr id="5" name="QC_7_AS.346_1#888c00231?vja=1&amp;pid=2c43b7167&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Earth-orbiting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telescope,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regarded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engineering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attempted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cancelled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operating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successfully.”可知，詹姆斯·韦布空间望远镜是一个复杂的项目。故选A项。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7_BD.347_1#11fddaa0c?vja=1&amp;pid=2c43b716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passage?(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48_1#11fddaa0c.bracket?vja=1&amp;pid=2c43b7167&amp;color=0,0,0&amp;vpa=161&amp;vtp=1"/>
          <p:cNvSpPr/>
          <p:nvPr/>
        </p:nvSpPr>
        <p:spPr>
          <a:xfrm>
            <a:off x="65421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347_2#11fddaa0c.choices?vja=1&amp;pid=2c43b7167&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Inventor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.Chris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Lintott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Begun</a:t>
            </a:r>
            <a:endParaRPr lang="en-US" altLang="zh-CN" sz="2000" dirty="0"/>
          </a:p>
        </p:txBody>
      </p:sp>
      <p:sp>
        <p:nvSpPr>
          <p:cNvPr id="5" name="QC_7_AS.349_1#11fddaa0c?vja=1&amp;pid=2c43b7167&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主旨大意题。通读全文，尤其根据第二段中的“A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astronomy,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origins,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officially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begun.”可知，文章主要报道了詹姆斯·韦布空间望远镜成功发布了首张全彩深空图像，发现了众多宇宙天体，这标志着一个全新的天文学时代的开始，对更为全面地了解宇宙起源具有重要意义。故选D项。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7_AS.349_2#11fddaa0c?vja=1&amp;pid=2c43b7167&amp;color=0,0,0&amp;mp=1&amp;vtp=1&amp;bt=1"/>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写作语料库</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夸张的写作手法</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knocked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socks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off.它令我大吃一惊。</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galaxy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Stephan’s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Quintet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floor.当斯蒂芬五重星系的图像被展示出来的时候，我正坐在一屋子的星系专家中间，震惊得下巴差点掉到了地上。</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正如上述例子所示，为了表达内心强烈的情感，突出事物的鲜明特征、深远影响或极端程度，我们在写作中常常会运用夸张的手法，借助丰富的想象力与略显夸张的言辞来渲染所描述的对象，从而达到强调与震撼的效果。如：</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rabbit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jump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skin.那只兔子把我吓得跳了起来。</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hungry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horse.我饿得可以吃下一匹马。</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out.当听到这个噩耗时，她泪如泉涌。</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brought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performance.这位年轻姑娘以她的表演博得了满堂喝彩。</a:t>
            </a:r>
            <a:endParaRPr lang="en-US" altLang="zh-CN" sz="2000" dirty="0"/>
          </a:p>
          <a:p>
            <a:pPr algn="l">
              <a:lnSpc>
                <a:spcPct val="125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49_2#11fddaa0c?vja=1&amp;pid=2c43b7167&amp;color=0,0,0&amp;mp=1&amp;vtp=1&amp;bt=1">
            <a:extLst>
              <a:ext uri="{FF2B5EF4-FFF2-40B4-BE49-F238E27FC236}">
                <a16:creationId xmlns:a16="http://schemas.microsoft.com/office/drawing/2014/main" id="{AC406F06-7068-D9DA-7434-008A6CE721E1}"/>
              </a:ext>
            </a:extLst>
          </p:cNvPr>
          <p:cNvSpPr/>
          <p:nvPr/>
        </p:nvSpPr>
        <p:spPr>
          <a:xfrm>
            <a:off x="722376" y="900000"/>
            <a:ext cx="10753344" cy="1113409"/>
          </a:xfrm>
          <a:prstGeom prst="rect">
            <a:avLst/>
          </a:prstGeom>
          <a:noFill/>
          <a:ln/>
        </p:spPr>
        <p:txBody>
          <a:bodyPr wrap="square" lIns="0" tIns="0" rIns="0" bIns="0" rtlCol="0" anchor="t"/>
          <a:lstStyle/>
          <a:p>
            <a:pPr>
              <a:lnSpc>
                <a:spcPct val="125000"/>
              </a:lnSpc>
            </a:pPr>
            <a:r>
              <a:rPr lang="en-US" altLang="zh-CN" sz="2000" b="0" i="0">
                <a:solidFill>
                  <a:srgbClr val="385723"/>
                </a:solidFill>
                <a:latin typeface="Times New Roman" pitchFamily="34" charset="0"/>
                <a:ea typeface="微软雅黑" pitchFamily="34" charset="-122"/>
                <a:cs typeface="Times New Roman" pitchFamily="34" charset="-120"/>
              </a:rPr>
              <a:t>She</a:t>
            </a:r>
            <a:r>
              <a:rPr lang="en-US" altLang="zh-CN" sz="2000" b="0" i="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out.她哭得很伤心。</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mouth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result.她在等待结果时，心都提到嗓子眼了。</a:t>
            </a:r>
            <a:endParaRPr lang="en-US" altLang="zh-CN" sz="2000" dirty="0"/>
          </a:p>
        </p:txBody>
      </p:sp>
    </p:spTree>
    <p:extLst>
      <p:ext uri="{BB962C8B-B14F-4D97-AF65-F5344CB8AC3E}">
        <p14:creationId xmlns:p14="http://schemas.microsoft.com/office/powerpoint/2010/main" val="40326064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pic>
        <p:nvPicPr>
          <p:cNvPr id="2" name="P_6_BD#03c3b84aa?vja=1&amp;pid=058b2f325&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03c3b84aa?vja=1&amp;pid=058b2f325&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03c3b84aa?vja=1&amp;pid=058b2f325&amp;color=0,0,0&amp;vtp=1"/>
          <p:cNvSpPr/>
          <p:nvPr/>
        </p:nvSpPr>
        <p:spPr>
          <a:xfrm>
            <a:off x="722377" y="1737184"/>
            <a:ext cx="10749631" cy="2252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3&amp;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1.resolution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.分辨率</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2.knock</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socks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令某人万分惊愕</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&amp;4&amp;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1.radiant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.辐射的；放射的；喜气洋洋的；灿烂的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2.foreground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.（景物、图画等的）前景</a:t>
            </a:r>
            <a:endParaRPr lang="en-US" altLang="zh-CN" sz="100" dirty="0"/>
          </a:p>
        </p:txBody>
      </p:sp>
      <p:pic>
        <p:nvPicPr>
          <p:cNvPr id="6" name="P_6_BD#03c3b84aa?vja=1&amp;pid=058b2f325&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006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M_6_BD.350_1#f00492315?vja=1&amp;pid=13e52acb0&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[江苏泰州2025期末调研]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announced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Paralympian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（残奥会运动员）</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surgeon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disability.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19</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motorbike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accident.In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interview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amputee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（被截肢者）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astronaut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before.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2022,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（可行性）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possibilities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long-duration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mission.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period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comprehensively,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6_BD.350_2#f00492315?vja=1&amp;pid=13e52acb0&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hugely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anose="02010600030101010101" pitchFamily="2" charset="-122"/>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successful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flight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milestone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inclusivity,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breaking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beyond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
        <p:nvSpPr>
          <p:cNvPr id="3" name="QM_6_EX.351_1#f00492315?vja=1&amp;pid=13e52acb0&amp;color=0,0,0&amp;vtp=1"/>
          <p:cNvSpPr/>
          <p:nvPr/>
        </p:nvSpPr>
        <p:spPr>
          <a:xfrm>
            <a:off x="722376" y="3569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本文是一篇记叙文。文章主要讲述了前残奥会运动员和外科医生约翰·麦克福尔成为首位残障宇航员的故事。</a:t>
            </a:r>
            <a:endParaRPr lang="en-US" altLang="zh-CN" sz="2000" dirty="0"/>
          </a:p>
        </p:txBody>
      </p:sp>
      <p:sp>
        <p:nvSpPr>
          <p:cNvPr id="4" name="QC_7_BD.352_1#66dc217a5.choices?vja=1&amp;pid=f00492315&amp;color=0,0,0&amp;vtp=1"/>
          <p:cNvSpPr/>
          <p:nvPr/>
        </p:nvSpPr>
        <p:spPr>
          <a:xfrm>
            <a:off x="722376" y="4332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.economically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B.academically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C.medically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.emotionally</a:t>
            </a:r>
            <a:endParaRPr lang="en-US" altLang="zh-CN" sz="2000" dirty="0"/>
          </a:p>
        </p:txBody>
      </p:sp>
      <p:sp>
        <p:nvSpPr>
          <p:cNvPr id="5" name="QC_7_AN.353_1#66dc217a5.bracket?vja=1&amp;pid=f00492315&amp;color=0,0,0&amp;vpa=162&amp;vtp=1"/>
          <p:cNvSpPr/>
          <p:nvPr/>
        </p:nvSpPr>
        <p:spPr>
          <a:xfrm>
            <a:off x="1176401" y="4332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6" name="QC_7_AS.354_1#66dc217a5?vja=1&amp;pid=f00492315&amp;color=0,0,0&amp;vtp=1"/>
          <p:cNvSpPr/>
          <p:nvPr/>
        </p:nvSpPr>
        <p:spPr>
          <a:xfrm>
            <a:off x="722376" y="47575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根据上文的former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Paralympian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surgeon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John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McFall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completed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training及常识可知，成为宇航员需要通过医学评估，此处指作为前残奥会运动员和外科医生的约翰完成训练，他的身体条件符合医学上对太空任务的要求。故选C项。academically意为“学术上”。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7_BD.355_1#63bf3b008.choices?vja=1&amp;pid=f00492315&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.following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B.considering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C.regarding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.including</a:t>
            </a:r>
            <a:endParaRPr lang="en-US" altLang="zh-CN" sz="2000" dirty="0"/>
          </a:p>
        </p:txBody>
      </p:sp>
      <p:sp>
        <p:nvSpPr>
          <p:cNvPr id="3" name="QC_7_AN.356_1#63bf3b008.bracket?vja=1&amp;pid=f00492315&amp;color=0,0,0&amp;mp=1&amp;vpa=163&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57_1#63bf3b008?vja=1&amp;pid=f00492315&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motorbike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accident可知，在一场严重的摩托车事故后，约翰被截肢了，following表示“在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之后；由于”，符合时间上的先后顺序。故选A项。</a:t>
            </a:r>
            <a:endParaRPr lang="en-US" altLang="zh-CN" sz="2200" dirty="0"/>
          </a:p>
        </p:txBody>
      </p:sp>
      <p:sp>
        <p:nvSpPr>
          <p:cNvPr id="5" name="QC_7_BD.358_1#a3d5bdaf0.choices?vja=1&amp;pid=f00492315&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.opposed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B.justified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C.quoted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.posted</a:t>
            </a:r>
            <a:endParaRPr lang="en-US" altLang="zh-CN" sz="2000" dirty="0"/>
          </a:p>
        </p:txBody>
      </p:sp>
      <p:sp>
        <p:nvSpPr>
          <p:cNvPr id="6" name="QC_7_AN.359_1#a3d5bdaf0.bracket?vja=1&amp;pid=f00492315&amp;color=0,0,0&amp;vpa=164&amp;vtp=1"/>
          <p:cNvSpPr/>
          <p:nvPr/>
        </p:nvSpPr>
        <p:spPr>
          <a:xfrm>
            <a:off x="1176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60_1#a3d5bdaf0?vja=1&amp;pid=f00492315&amp;color=0,0,0&amp;vtp=1"/>
          <p:cNvSpPr/>
          <p:nvPr/>
        </p:nvSpPr>
        <p:spPr>
          <a:xfrm>
            <a:off x="722376" y="25350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video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interview及下文的by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ESA可知，该视频采访是欧洲航天局发布的。post意为“（在网站上）发布”，故选D项。justify意为“证明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正确”。</a:t>
            </a:r>
            <a:endParaRPr lang="en-US" altLang="zh-CN" sz="2200" dirty="0"/>
          </a:p>
        </p:txBody>
      </p:sp>
      <p:sp>
        <p:nvSpPr>
          <p:cNvPr id="8" name="QC_7_BD.361_1#3565f06b3.choices?vja=1&amp;pid=f00492315&amp;color=0,0,0&amp;vtp=1"/>
          <p:cNvSpPr/>
          <p:nvPr/>
        </p:nvSpPr>
        <p:spPr>
          <a:xfrm>
            <a:off x="722376" y="33295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.particular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B.passionate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C.uncertain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.cautious</a:t>
            </a:r>
            <a:endParaRPr lang="en-US" altLang="zh-CN" sz="2000" dirty="0"/>
          </a:p>
        </p:txBody>
      </p:sp>
      <p:sp>
        <p:nvSpPr>
          <p:cNvPr id="9" name="QC_7_AN.362_1#3565f06b3.bracket?vja=1&amp;pid=f00492315&amp;color=0,0,0&amp;vpa=165&amp;vtp=1"/>
          <p:cNvSpPr/>
          <p:nvPr/>
        </p:nvSpPr>
        <p:spPr>
          <a:xfrm>
            <a:off x="1176401" y="3329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63_1#3565f06b3?vja=1&amp;pid=f00492315&amp;color=0,0,0&amp;vtp=1"/>
          <p:cNvSpPr/>
          <p:nvPr/>
        </p:nvSpPr>
        <p:spPr>
          <a:xfrm>
            <a:off x="722376" y="37542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exploration及上文提及的约翰成为首位残障宇航员的事实可知，约翰对科学和太空探索充满热情。故选B项。cautious意为“谨慎的”。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7_BD.364_1#9bd7c3b77.choices?vja=1&amp;pid=f00492315&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.possible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B.legal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C.mature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.decent</a:t>
            </a:r>
            <a:endParaRPr lang="en-US" altLang="zh-CN" sz="2000" dirty="0"/>
          </a:p>
        </p:txBody>
      </p:sp>
      <p:sp>
        <p:nvSpPr>
          <p:cNvPr id="3" name="QC_7_AN.365_1#9bd7c3b77.bracket?vja=1&amp;pid=f00492315&amp;color=0,0,0&amp;vpa=166&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66_1#9bd7c3b77?vja=1&amp;pid=f00492315&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amputee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astronaut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before和上文提到的约翰成为首位残障宇航员的事实可推断，约翰之前从未想过被截肢者能成为宇航员，即他之前认为这是不可能的。故选A项。decent意为“得体的”。</a:t>
            </a:r>
            <a:endParaRPr lang="en-US" altLang="zh-CN" sz="2200" dirty="0"/>
          </a:p>
        </p:txBody>
      </p:sp>
      <p:sp>
        <p:nvSpPr>
          <p:cNvPr id="5" name="QC_7_BD.367_1#662bd4274.choices?vja=1&amp;pid=f00492315&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.forced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B.threatened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C.selected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.forbidden</a:t>
            </a:r>
            <a:endParaRPr lang="en-US" altLang="zh-CN" sz="2000" dirty="0"/>
          </a:p>
        </p:txBody>
      </p:sp>
      <p:sp>
        <p:nvSpPr>
          <p:cNvPr id="6" name="QC_7_AN.368_1#662bd4274.bracket?vja=1&amp;pid=f00492315&amp;color=0,0,0&amp;vpa=167&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69_1#662bd4274?vja=1&amp;pid=f00492315&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feasibility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study”可知，约翰被选中参加欧洲航天局的一项可行性研究。故选C项。</a:t>
            </a:r>
            <a:endParaRPr lang="en-US" altLang="zh-CN" sz="2200" dirty="0"/>
          </a:p>
        </p:txBody>
      </p:sp>
      <p:sp>
        <p:nvSpPr>
          <p:cNvPr id="8" name="QC_7_BD.370_1#aed55146f.choices?vja=1&amp;pid=f00492315&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.displaying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B.investigating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C.dismissing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.negating</a:t>
            </a:r>
            <a:endParaRPr lang="en-US" altLang="zh-CN" sz="2000" dirty="0"/>
          </a:p>
        </p:txBody>
      </p:sp>
      <p:sp>
        <p:nvSpPr>
          <p:cNvPr id="9" name="QC_7_AN.371_1#aed55146f.bracket?vja=1&amp;pid=f00492315&amp;color=0,0,0&amp;vpa=168&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72_1#aed55146f?vja=1&amp;pid=f00492315&amp;color=0,0,0&amp;vtp=1"/>
          <p:cNvSpPr/>
          <p:nvPr/>
        </p:nvSpPr>
        <p:spPr>
          <a:xfrm>
            <a:off x="722376" y="4160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根据上文的feasibility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study和空后的the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conducting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long-duration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mission可知，该研究应是调查身体残疾者执行长期太空任务的可能性。故选B项。dismiss意为“不予考虑；消除”；negate意为“取消；使无效”。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AS.24_2#5f935b09a?vja=1&amp;pid=174b5f51d&amp;color=0,0,0&amp;mp=1&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to作介词时的常用短语</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admit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承认做某事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apply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适用于做某事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object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反对做某事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负责做某事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stick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坚持做某事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养成做某事的习惯</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equal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能胜任做某事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习惯于做某事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反对做某事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（把时间、钱、精力等）用于做某事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开始做某事</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forward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盼望做某事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7_BD.373_1#262fc00c6.choices?vja=1&amp;pid=f00492315&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.extensive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B.contradictory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C.theoretical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.random</a:t>
            </a:r>
            <a:endParaRPr lang="en-US" altLang="zh-CN" sz="2000" dirty="0"/>
          </a:p>
        </p:txBody>
      </p:sp>
      <p:sp>
        <p:nvSpPr>
          <p:cNvPr id="3" name="QC_7_AN.374_1#262fc00c6.bracket?vja=1&amp;pid=f00492315&amp;color=0,0,0&amp;vpa=169&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75_1#262fc00c6?vja=1&amp;pid=f00492315&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period及下文的examining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comprehensively可知，该可行性研究持续时间长且全面考察了潜在挑战，因此应是进行了广泛的研究。故选A项。contradictory意为“矛盾的”。</a:t>
            </a:r>
            <a:endParaRPr lang="en-US" altLang="zh-CN" sz="2200" dirty="0"/>
          </a:p>
        </p:txBody>
      </p:sp>
      <p:sp>
        <p:nvSpPr>
          <p:cNvPr id="5" name="QC_7_BD.376_1#7aec15589.choices?vja=1&amp;pid=f00492315&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.estimated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B.reported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C.predicted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.concluded</a:t>
            </a:r>
            <a:endParaRPr lang="en-US" altLang="zh-CN" sz="2000" dirty="0"/>
          </a:p>
        </p:txBody>
      </p:sp>
      <p:sp>
        <p:nvSpPr>
          <p:cNvPr id="6" name="QC_7_AN.377_1#7aec15589.bracket?vja=1&amp;pid=f00492315&amp;color=0,0,0&amp;vpa=170&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78_1#7aec15589?vja=1&amp;pid=f00492315&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根据上文的Following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period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research及下文的it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possible可知，在进行了为期两年的广泛研究之后得出了结论：身体残疾者执行长期太空任务是极具可行性的。故选D项。</a:t>
            </a:r>
            <a:endParaRPr lang="en-US" altLang="zh-CN" sz="2200" dirty="0"/>
          </a:p>
        </p:txBody>
      </p:sp>
      <p:sp>
        <p:nvSpPr>
          <p:cNvPr id="8" name="QC_7_BD.379_1#a7193fe7e.choices?vja=1&amp;pid=f00492315&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.proud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B.guilty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C.upset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.comfortable</a:t>
            </a:r>
            <a:endParaRPr lang="en-US" altLang="zh-CN" sz="2000" dirty="0"/>
          </a:p>
        </p:txBody>
      </p:sp>
      <p:sp>
        <p:nvSpPr>
          <p:cNvPr id="9" name="QC_7_AN.380_1#a7193fe7e.bracket?vja=1&amp;pid=f00492315&amp;color=0,0,0&amp;vpa=171&amp;vtp=1"/>
          <p:cNvSpPr/>
          <p:nvPr/>
        </p:nvSpPr>
        <p:spPr>
          <a:xfrm>
            <a:off x="1303401"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81_1#a7193fe7e?vja=1&amp;pid=f00492315&amp;color=0,0,0&amp;vtp=1"/>
          <p:cNvSpPr/>
          <p:nvPr/>
        </p:nvSpPr>
        <p:spPr>
          <a:xfrm>
            <a:off x="722376" y="4541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根据上文的becoming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astronaut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disability及下文的“What’s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interesting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”可知，约翰成为首位残障宇航员，他应是感到非常自豪。故选A项。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7_BD.382_1#d14cea2cc.choices?vja=1&amp;pid=f00492315&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.shift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B.friction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C.intervention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.prejudice</a:t>
            </a:r>
            <a:endParaRPr lang="en-US" altLang="zh-CN" sz="2000" dirty="0"/>
          </a:p>
        </p:txBody>
      </p:sp>
      <p:sp>
        <p:nvSpPr>
          <p:cNvPr id="3" name="QC_7_AN.383_1#d14cea2cc.bracket?vja=1&amp;pid=f00492315&amp;color=0,0,0&amp;vpa=172&amp;vtp=1"/>
          <p:cNvSpPr/>
          <p:nvPr/>
        </p:nvSpPr>
        <p:spPr>
          <a:xfrm>
            <a:off x="1294003"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84_1#d14cea2cc?vja=1&amp;pid=f00492315&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”和语境可知，传统上人们认为残障人士无法成为宇航员，而约翰的经历改变了这种看法，shift意为“转变，改变”，符合语境。故选A项。</a:t>
            </a:r>
            <a:endParaRPr lang="en-US" altLang="zh-CN" sz="2200" dirty="0"/>
          </a:p>
        </p:txBody>
      </p:sp>
      <p:sp>
        <p:nvSpPr>
          <p:cNvPr id="5" name="QC_7_BD.385_1#8e0d3aec9.choices?vja=1&amp;pid=f00492315&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.resist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B.advocate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C.involve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.delay</a:t>
            </a:r>
            <a:endParaRPr lang="en-US" altLang="zh-CN" sz="2000" dirty="0"/>
          </a:p>
        </p:txBody>
      </p:sp>
      <p:sp>
        <p:nvSpPr>
          <p:cNvPr id="6" name="QC_7_AN.386_1#8e0d3aec9.bracket?vja=1&amp;pid=f00492315&amp;color=0,0,0&amp;vpa=173&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87_1#8e0d3aec9?vja=1&amp;pid=f00492315&amp;color=0,0,0&amp;vtp=1"/>
          <p:cNvSpPr/>
          <p:nvPr/>
        </p:nvSpPr>
        <p:spPr>
          <a:xfrm>
            <a:off x="722376" y="2928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根据下文的making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mission可知，这是任务准备阶段的具体内容，即下一阶段的内容包含为任务做准备。故选C项。</a:t>
            </a:r>
            <a:endParaRPr lang="en-US" altLang="zh-CN" sz="2200" dirty="0"/>
          </a:p>
        </p:txBody>
      </p:sp>
      <p:sp>
        <p:nvSpPr>
          <p:cNvPr id="8" name="QC_7_BD.388_1#18b42dfa3.choices?vja=1&amp;pid=f00492315&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.battle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B.opportunity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C.team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.route</a:t>
            </a:r>
            <a:endParaRPr lang="en-US" altLang="zh-CN" sz="2000" dirty="0"/>
          </a:p>
        </p:txBody>
      </p:sp>
      <p:sp>
        <p:nvSpPr>
          <p:cNvPr id="9" name="QC_7_AN.389_1#18b42dfa3.bracket?vja=1&amp;pid=f00492315&amp;color=0,0,0&amp;vpa=174&amp;vtp=1"/>
          <p:cNvSpPr/>
          <p:nvPr/>
        </p:nvSpPr>
        <p:spPr>
          <a:xfrm>
            <a:off x="1303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90_1#18b42dfa3?vja=1&amp;pid=f00492315&amp;color=0,0,0&amp;vtp=1"/>
          <p:cNvSpPr/>
          <p:nvPr/>
        </p:nvSpPr>
        <p:spPr>
          <a:xfrm>
            <a:off x="722376" y="4160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successful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flight”可知，此处指为安全且成功的任务做准备，以防有飞行机会。故选B项。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7_BD.391_1#fd1d182dd.choices?vja=1&amp;pid=f00492315&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cancelled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approved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carried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.weighed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endParaRPr lang="en-US" altLang="zh-CN" sz="2000" dirty="0"/>
          </a:p>
        </p:txBody>
      </p:sp>
      <p:sp>
        <p:nvSpPr>
          <p:cNvPr id="3" name="QC_7_AN.392_1#fd1d182dd.bracket?vja=1&amp;pid=f00492315&amp;color=0,0,0&amp;vpa=175&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AS.393_1#fd1d182dd?vja=1&amp;pid=f00492315&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根据空前的Though和下文的“a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mission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milestone”及语境可知，此处指约翰尚未执行过任务。故选C项。cancel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out意为“抵消”；approve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of意为“赞成”；weigh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up意为“权衡”。</a:t>
            </a:r>
            <a:endParaRPr lang="en-US" altLang="zh-CN" sz="2200" dirty="0"/>
          </a:p>
        </p:txBody>
      </p:sp>
      <p:sp>
        <p:nvSpPr>
          <p:cNvPr id="5" name="QC_7_BD.394_1#6283fc7bb.choices?vja=1&amp;pid=f00492315&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.habits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B.promises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C.situations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.barriers</a:t>
            </a:r>
            <a:endParaRPr lang="en-US" altLang="zh-CN" sz="2000" dirty="0"/>
          </a:p>
        </p:txBody>
      </p:sp>
      <p:sp>
        <p:nvSpPr>
          <p:cNvPr id="6" name="QC_7_AN.395_1#6283fc7bb.bracket?vja=1&amp;pid=f00492315&amp;color=0,0,0&amp;vpa=176&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96_1#6283fc7bb?vja=1&amp;pid=f00492315&amp;color=0,0,0&amp;vtp=1"/>
          <p:cNvSpPr/>
          <p:nvPr/>
        </p:nvSpPr>
        <p:spPr>
          <a:xfrm>
            <a:off x="722376" y="2928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belief.This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”可知，约翰的成功打破了“残障人士无法执行太空任务”的障碍。故选D项。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C_3#b2af1cf19.fixed?vja=1&amp;pid=579307dc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b2af1cf19.fixed?vja=1&amp;pid=579307dc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b2af1cf19.fixed?vja=1&amp;pid=579307dc1&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建议用时：55分钟</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M_5_BD.397_1#188aa33bd?vja=1&amp;pid=e67026a66&amp;color=0,0,0&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[全国新课标Ⅱ2024]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astonishing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AI-powered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AI</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Plan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for</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Living</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with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Artificial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Catriona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roadmap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forthcoming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revolution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变革）.</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In</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the</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wrong</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computer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（代码）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understandable.She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academic,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M_5_BD.397_2#188aa33bd?vja=1&amp;pid=e67026a66&amp;color=0,0,0&amp;mp=1&amp;vtp=1&amp;bt=1"/>
          <p:cNvSpPr/>
          <p:nvPr/>
        </p:nvSpPr>
        <p:spPr>
          <a:xfrm>
            <a:off x="722376" y="900000"/>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AI</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super-smart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“narrow-AI”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artificial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intelligence,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leaders—so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extinction-level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humanity.We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structured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downfall.</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98_1#188aa33bd?vja=1&amp;pid=e67026a66&amp;color=0,0,0&amp;vtp=1">
            <a:extLst>
              <a:ext uri="{FF2B5EF4-FFF2-40B4-BE49-F238E27FC236}">
                <a16:creationId xmlns:a16="http://schemas.microsoft.com/office/drawing/2014/main" id="{24B85A69-BD0C-4166-3578-47CEE1E57602}"/>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本文主要介绍了一本以人工智能为主题的书籍。文章介绍了该书的优点，并阐述了其作者对人工智能的思考和控制人工智能的呼吁。</a:t>
            </a:r>
            <a:endParaRPr lang="en-US" altLang="zh-CN" sz="2000" dirty="0"/>
          </a:p>
        </p:txBody>
      </p:sp>
    </p:spTree>
    <p:extLst>
      <p:ext uri="{BB962C8B-B14F-4D97-AF65-F5344CB8AC3E}">
        <p14:creationId xmlns:p14="http://schemas.microsoft.com/office/powerpoint/2010/main" val="1653921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6_BD.399_1#81bff4983?vja=1&amp;pid=188aa33b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phrase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0_1#81bff4983.bracket?vja=1&amp;pid=188aa33bd&amp;color=0,0,0&amp;vpa=177&amp;vtp=1"/>
          <p:cNvSpPr/>
          <p:nvPr/>
        </p:nvSpPr>
        <p:spPr>
          <a:xfrm>
            <a:off x="95758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399_2#81bff4983.choices?vja=1&amp;pid=188aa33b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poorly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educated.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ill-intentioned.</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competent.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unacademic.</a:t>
            </a:r>
            <a:endParaRPr lang="en-US" altLang="zh-CN" sz="2000" dirty="0"/>
          </a:p>
        </p:txBody>
      </p:sp>
      <p:sp>
        <p:nvSpPr>
          <p:cNvPr id="5" name="QC_6_AS.401_1#81bff4983?vja=1&amp;pid=188aa33bd&amp;color=0,0,0&amp;vtp=1"/>
          <p:cNvSpPr/>
          <p:nvPr/>
        </p:nvSpPr>
        <p:spPr>
          <a:xfrm>
            <a:off x="722376" y="2077847"/>
            <a:ext cx="10753344" cy="2294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词义猜测题。根据画线短语后的“such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complicated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process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Campbell</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professional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experience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translating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ble”可知，有的人很难理解这种关于人工智能的书籍，他们看这种书就像看计算机代码一样，而坎贝尔有二十多年的专业经验，可以把晦涩难懂的内容转化成容易理解的内容，即坎贝尔的专业能力过硬；根据下文中的“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thankfully”可知，前后构成转折关系，故画线短语指的是“如果由一个能力较弱的人编写”。故选C项。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C_6_BD.402_1#9e1221b2e?vja=1&amp;pid=188aa33b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AI</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3_1#9e1221b2e.bracket?vja=1&amp;pid=188aa33bd&amp;color=0,0,0&amp;vpa=178&amp;vtp=1"/>
          <p:cNvSpPr/>
          <p:nvPr/>
        </p:nvSpPr>
        <p:spPr>
          <a:xfrm>
            <a:off x="7515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402_2#9e1221b2e.choices?vja=1&amp;pid=188aa33b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codes.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adopts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down-to-earth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step-by-step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instructions.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professionals.</a:t>
            </a:r>
            <a:endParaRPr lang="en-US" altLang="zh-CN" sz="2000" dirty="0"/>
          </a:p>
        </p:txBody>
      </p:sp>
      <p:sp>
        <p:nvSpPr>
          <p:cNvPr id="5" name="QC_6_AS.404_1#9e1221b2e?vja=1&amp;pid=188aa33bd&amp;color=0,0,0&amp;vtp=1"/>
          <p:cNvSpPr/>
          <p:nvPr/>
        </p:nvSpPr>
        <p:spPr>
          <a:xfrm>
            <a:off x="722376" y="2077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understandable.She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writes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business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ve”可知，坎贝尔把晦涩难懂的内容变得通俗易懂。她从一个商人的实用角度而不是从一位学者的角度进行写作，使该书成为一本既浅显易懂又信息丰富的指导书。B项中的down-to-earth意为“务实的；切合实际的”，是原文中practical的同义替换。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C_6_BD.405_1#ec5aa73a9?vja=1&amp;pid=188aa33b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Campbell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development?(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6_1#ec5aa73a9.bracket?vja=1&amp;pid=188aa33bd&amp;color=0,0,0&amp;vpa=179&amp;vtp=1"/>
          <p:cNvSpPr/>
          <p:nvPr/>
        </p:nvSpPr>
        <p:spPr>
          <a:xfrm>
            <a:off x="8555292"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405_2#ec5aa73a9.choices?vja=1&amp;pid=188aa33b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B.Reconsider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control.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5" name="QC_6_AS.407_1#ec5aa73a9?vja=1&amp;pid=188aa33bd&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essential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artificial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intelligence和第四段中的act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extinction-level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humanity可知，坎贝尔敦促相关人员共同努力，控制人工智能的发展进程。故选C项。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6_BD.25_1#8648acebd?vja=1&amp;pid=174b5f5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Times New Roman" pitchFamily="34" charset="0"/>
                <a:ea typeface="微软雅黑" pitchFamily="34" charset="-122"/>
                <a:cs typeface="Times New Roman" pitchFamily="34" charset="-120"/>
              </a:rPr>
              <a:t>Production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endParaRPr lang="en-US" altLang="zh-CN" sz="2000" dirty="0"/>
          </a:p>
        </p:txBody>
      </p:sp>
      <p:sp>
        <p:nvSpPr>
          <p:cNvPr id="3" name="QB_6_AN.26_1#8648acebd.blank?vja=1&amp;pid=174b5f51d&amp;color=0,0,0&amp;vpa=9&amp;vtp=1"/>
          <p:cNvSpPr/>
          <p:nvPr/>
        </p:nvSpPr>
        <p:spPr>
          <a:xfrm>
            <a:off x="2174939" y="845313"/>
            <a:ext cx="218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suspended</a:t>
            </a:r>
            <a:endParaRPr lang="en-US" altLang="zh-CN" sz="2000" dirty="0"/>
          </a:p>
        </p:txBody>
      </p:sp>
      <p:sp>
        <p:nvSpPr>
          <p:cNvPr id="4" name="QB_6_AS.27_1#8648acebd?vja=1&amp;pid=174b5f51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自从实施安全检查以来，生产就暂停了。根据since引导的时间状语从句可知，此处应用现在完成时；此处Production作主语，为不可数名词，谓语应用单数形式；主语与suspend之间为被动关系，应用被动语态，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suspended。</a:t>
            </a:r>
            <a:endParaRPr lang="en-US" altLang="zh-CN" sz="2200" dirty="0"/>
          </a:p>
        </p:txBody>
      </p:sp>
      <p:sp>
        <p:nvSpPr>
          <p:cNvPr id="5" name="QB_6_BD.28_1#1a22009bc?vja=1&amp;pid=174b5f51d&amp;color=0,0,0&amp;vtp=1"/>
          <p:cNvSpPr/>
          <p:nvPr/>
        </p:nvSpPr>
        <p:spPr>
          <a:xfrm>
            <a:off x="722376" y="24969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lawn.The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must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endParaRPr lang="en-US" altLang="zh-CN" sz="2000" dirty="0"/>
          </a:p>
        </p:txBody>
      </p:sp>
      <p:sp>
        <p:nvSpPr>
          <p:cNvPr id="6" name="QB_6_AN.29_1#1a22009bc.blank?vja=1&amp;pid=174b5f51d&amp;color=0,0,0&amp;vpa=10&amp;vtp=1"/>
          <p:cNvSpPr/>
          <p:nvPr/>
        </p:nvSpPr>
        <p:spPr>
          <a:xfrm>
            <a:off x="6849110" y="2446147"/>
            <a:ext cx="1495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dropped</a:t>
            </a:r>
            <a:endParaRPr lang="en-US" altLang="zh-CN" sz="2000" dirty="0"/>
          </a:p>
        </p:txBody>
      </p:sp>
      <p:sp>
        <p:nvSpPr>
          <p:cNvPr id="7" name="QB_6_AS.30_1#1a22009bc?vja=1&amp;pid=174b5f51d&amp;color=0,0,0&amp;vtp=1"/>
          <p:cNvSpPr/>
          <p:nvPr/>
        </p:nvSpPr>
        <p:spPr>
          <a:xfrm>
            <a:off x="722376" y="3306445"/>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句意为：草地上有霜，昨晚的气温一定降到了零度以下。must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sth表示“一定做过某事”，表示对过去发生的事情的肯定推测。故填have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dropped。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C_6_BD.408_1#95043f271?vja=1&amp;pid=188aa33b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409_1#95043f271.bracket?vja=1&amp;pid=188aa33bd&amp;color=0,0,0&amp;vpa=180&amp;vtp=1"/>
          <p:cNvSpPr/>
          <p:nvPr/>
        </p:nvSpPr>
        <p:spPr>
          <a:xfrm>
            <a:off x="657879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BD.408_2#95043f271.choices?vja=1&amp;pid=188aa33bd&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account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AI.</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a:t>
            </a:r>
            <a:endParaRPr lang="en-US" altLang="zh-CN" sz="2000" dirty="0"/>
          </a:p>
        </p:txBody>
      </p:sp>
      <p:sp>
        <p:nvSpPr>
          <p:cNvPr id="5" name="QC_6_AS.410_1#95043f271?vja=1&amp;pid=188aa33bd&amp;color=0,0,0&amp;vtp=1"/>
          <p:cNvSpPr/>
          <p:nvPr/>
        </p:nvSpPr>
        <p:spPr>
          <a:xfrm>
            <a:off x="722376" y="20778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推理判断题。文章第一段引出</a:t>
            </a:r>
            <a:r>
              <a:rPr lang="en-US" altLang="zh-CN" sz="2000" b="0" i="1" dirty="0">
                <a:solidFill>
                  <a:srgbClr val="385723"/>
                </a:solidFill>
                <a:latin typeface="Times New Roman" pitchFamily="34" charset="0"/>
                <a:ea typeface="微软雅黑" pitchFamily="34" charset="-122"/>
                <a:cs typeface="Times New Roman" pitchFamily="34" charset="-120"/>
              </a:rPr>
              <a:t>AI</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by</a:t>
            </a:r>
            <a:r>
              <a:rPr lang="en-US" altLang="zh-CN" sz="2000" b="0" i="1"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Design</a:t>
            </a:r>
            <a:r>
              <a:rPr lang="en-US" altLang="zh-CN" sz="2000" b="0" i="0" dirty="0">
                <a:solidFill>
                  <a:srgbClr val="385723"/>
                </a:solidFill>
                <a:latin typeface="Times New Roman" pitchFamily="34" charset="0"/>
                <a:ea typeface="微软雅黑" pitchFamily="34" charset="-122"/>
                <a:cs typeface="Times New Roman" pitchFamily="34" charset="-120"/>
              </a:rPr>
              <a:t>这本关于人工智能的书籍，后面几段围绕这本书，对其写作风格、特点进行了介绍，同时这本书还概括了人工智能目前的发展趋势及其发展带来的问题，并提出了解决方法。而且，文章最后一句“AI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affect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subject,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it.”进行总结，并再次强烈推荐这本书。由此可推知，作者写这篇文章是为了推荐一本关于人工智能的书籍。故选A项。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C_6_AS.410_2#95043f271?vja=1&amp;pid=188aa33bd&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C_6_AS.410_3#95043f271?vja=1&amp;pid=188aa33bd&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24328" y="1384124"/>
            <a:ext cx="6940296" cy="3319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410_4#95043f271?vja=1&amp;pid=188aa33bd&amp;color=0,0,0&amp;mp=1&amp;vtp=1"/>
          <p:cNvSpPr/>
          <p:nvPr/>
        </p:nvSpPr>
        <p:spPr>
          <a:xfrm>
            <a:off x="722376" y="483852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句意：</a:t>
            </a:r>
            <a:r>
              <a:rPr lang="en-US" altLang="zh-CN" sz="2000" b="0" i="0" dirty="0">
                <a:solidFill>
                  <a:srgbClr val="385723"/>
                </a:solidFill>
                <a:latin typeface="Times New Roman" pitchFamily="34" charset="0"/>
                <a:ea typeface="微软雅黑" pitchFamily="34" charset="-122"/>
                <a:cs typeface="Times New Roman" pitchFamily="34" charset="-120"/>
              </a:rPr>
              <a:t>她从商务人士而非学者的务实角度编写这本书，从而使得这本书成为一本通俗易懂且内容丰富的指南，最终会让你感觉自己几乎和人工智能一样聪明。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M_5_BD.411_1#752bc905f?vja=1&amp;pid=eaacd0f35&amp;color=0,0,0&amp;vtp=1&amp;bt=1"/>
          <p:cNvSpPr/>
          <p:nvPr/>
        </p:nvSpPr>
        <p:spPr>
          <a:xfrm>
            <a:off x="722376" y="900000"/>
            <a:ext cx="10753344" cy="4572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individual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raised.To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harmony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obstacles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（障碍）,</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worry.1.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questionnaire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regarding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people.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person.3.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honest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wrong.</a:t>
            </a:r>
            <a:endParaRPr lang="en-US" altLang="zh-CN" sz="2000" dirty="0"/>
          </a:p>
          <a:p>
            <a:pPr algn="just">
              <a:lnSpc>
                <a:spcPct val="125000"/>
              </a:lnSpc>
            </a:pPr>
            <a:endParaRPr lang="en-US" altLang="zh-CN" sz="2000" dirty="0"/>
          </a:p>
        </p:txBody>
      </p:sp>
      <p:sp>
        <p:nvSpPr>
          <p:cNvPr id="3" name="QM_5_AN.412_1#752bc905f.blank?vja=1&amp;pid=eaacd0f35&amp;color=0,0,0&amp;vpa=181&amp;vtp=1"/>
          <p:cNvSpPr/>
          <p:nvPr/>
        </p:nvSpPr>
        <p:spPr>
          <a:xfrm>
            <a:off x="3941382" y="2004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M_5_AN.413_1#752bc905f.blank?vja=1&amp;pid=eaacd0f35&amp;color=0,0,0&amp;vpa=182&amp;vtp=1"/>
          <p:cNvSpPr/>
          <p:nvPr/>
        </p:nvSpPr>
        <p:spPr>
          <a:xfrm>
            <a:off x="6347714" y="2766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5" name="QM_5_AN.414_1#752bc905f.blank?vja=1&amp;pid=eaacd0f35&amp;color=0,0,0&amp;vpa=183&amp;vtp=1"/>
          <p:cNvSpPr/>
          <p:nvPr/>
        </p:nvSpPr>
        <p:spPr>
          <a:xfrm>
            <a:off x="6596253" y="3909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1_1#752bc905f?vja=1&amp;pid=eaacd0f35&amp;color=0,0,0&amp;vtp=1&amp;bt=1">
            <a:extLst>
              <a:ext uri="{FF2B5EF4-FFF2-40B4-BE49-F238E27FC236}">
                <a16:creationId xmlns:a16="http://schemas.microsoft.com/office/drawing/2014/main" id="{43B14BFD-ED23-556F-86BA-226E2DD807B3}"/>
              </a:ext>
            </a:extLst>
          </p:cNvPr>
          <p:cNvSpPr/>
          <p:nvPr/>
        </p:nvSpPr>
        <p:spPr>
          <a:xfrm>
            <a:off x="722376" y="900000"/>
            <a:ext cx="10753344" cy="1104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respond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details—sharing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concerning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3" name="QM_5_AN.415_1#752bc905f.blank?vja=1&amp;pid=eaacd0f35&amp;color=0,0,0&amp;vpa=184&amp;vtp=1">
            <a:extLst>
              <a:ext uri="{FF2B5EF4-FFF2-40B4-BE49-F238E27FC236}">
                <a16:creationId xmlns:a16="http://schemas.microsoft.com/office/drawing/2014/main" id="{9DB501E4-2A5B-124C-524F-407FCD6FBD75}"/>
              </a:ext>
            </a:extLst>
          </p:cNvPr>
          <p:cNvSpPr/>
          <p:nvPr/>
        </p:nvSpPr>
        <p:spPr>
          <a:xfrm>
            <a:off x="1468501" y="86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21417789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M_5_BD.416_1#752bc905f?vja=1&amp;pid=eaacd0f35&amp;color=0,0,0&amp;mp=1&amp;vtp=1&amp;bt=1"/>
          <p:cNvSpPr/>
          <p:nvPr/>
        </p:nvSpPr>
        <p:spPr>
          <a:xfrm>
            <a:off x="722376" y="896112"/>
            <a:ext cx="10753344" cy="72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similarities.5.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probably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5_AN.417_1#752bc905f.blank?vja=1&amp;pid=eaacd0f35&amp;color=0,0,0&amp;mp=1&amp;vpa=185&amp;vtp=1"/>
          <p:cNvSpPr/>
          <p:nvPr/>
        </p:nvSpPr>
        <p:spPr>
          <a:xfrm>
            <a:off x="5852160" y="858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5_BD.416_2#752bc905f?vja=1&amp;pid=eaacd0f35&amp;color=0,0,0&amp;vtp=1"/>
          <p:cNvSpPr/>
          <p:nvPr/>
        </p:nvSpPr>
        <p:spPr>
          <a:xfrm>
            <a:off x="722376" y="1664398"/>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life.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B.That’s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difference.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tips.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respect.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gathering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discuss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enjoy.</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5" name="QM_5_EX.418_1#752bc905f?vja=1&amp;pid=eaacd0f35&amp;color=0,0,0&amp;vtp=1"/>
          <p:cNvSpPr/>
          <p:nvPr/>
        </p:nvSpPr>
        <p:spPr>
          <a:xfrm>
            <a:off x="722376" y="4331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本文是一篇说明文。每个人都有自己的独特之处，要和别人和谐相处就需要了解彼此的差异，而这个过程不容易，对此文章给出了一些建议。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B_6_BD.419_1#970393711?vja=1&amp;pid=752bc905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0_1#970393711.blank?vja=1&amp;pid=752bc905f&amp;color=0,0,0&amp;vpa=186&amp;vtp=1"/>
          <p:cNvSpPr/>
          <p:nvPr/>
        </p:nvSpPr>
        <p:spPr>
          <a:xfrm>
            <a:off x="1036701" y="8580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B_6_AS.421_1#970393711?vja=1&amp;pid=752bc905f&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上文讲到每个人都是独一无二的，成长经历也不同，要和别人和谐相处就得了解差异在哪里，而这个过程会有阻碍，结合下文提出的几条建议可推知，设空处内容应承上启下，指出如果按照下列建议去做，事情就会变得顺利。C项（你需要做的就是遵循这些建议）符合语境。故选C项。</a:t>
            </a:r>
            <a:endParaRPr lang="en-US" altLang="zh-CN" sz="2200" spc="-50" dirty="0"/>
          </a:p>
        </p:txBody>
      </p:sp>
      <p:sp>
        <p:nvSpPr>
          <p:cNvPr id="5" name="QB_6_BD.422_1#3b214f250?vja=1&amp;pid=752bc905f&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3_1#3b214f250.blank?vja=1&amp;pid=752bc905f&amp;color=0,0,0&amp;vpa=187&amp;vtp=1"/>
          <p:cNvSpPr/>
          <p:nvPr/>
        </p:nvSpPr>
        <p:spPr>
          <a:xfrm>
            <a:off x="1049401" y="2465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6_AS.424_1#3b214f250?vja=1&amp;pid=752bc905f&amp;color=0,0,0&amp;vtp=1"/>
          <p:cNvSpPr/>
          <p:nvPr/>
        </p:nvSpPr>
        <p:spPr>
          <a:xfrm>
            <a:off x="722376" y="29287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learn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him.”可知，设空处应陈述这样做的结果。F项（通过这样做，你可以明白他和你的不同之处）符合语境，其中的doing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so指代上文的spending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talking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him，上下文衔接连贯顺畅。故选F项。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B_6_BD.425_1#5f67f82b4?vja=1&amp;pid=752bc905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26_1#5f67f82b4.blank?vja=1&amp;pid=752bc905f&amp;color=0,0,0&amp;vpa=188&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427_1#5f67f82b4?vja=1&amp;pid=752bc905f&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person.”可知，要尊重个体差异，再根据下文“If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opinions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honest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things.”可知，如果两人意见不同，也要坦诚面对，E项（但这并不意味着你需要总是同意他的观点）符合语境，与上文为转折关系，并引出下文，说明了与对方意见不同时应该怎么做。故选E项。</a:t>
            </a:r>
            <a:endParaRPr lang="en-US" altLang="zh-CN" sz="2200" dirty="0"/>
          </a:p>
        </p:txBody>
      </p:sp>
      <p:sp>
        <p:nvSpPr>
          <p:cNvPr id="5" name="QB_6_BD.428_1#ad3c6055d?vja=1&amp;pid=752bc905f&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29_1#ad3c6055d.blank?vja=1&amp;pid=752bc905f&amp;color=0,0,0&amp;vpa=189&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6_AS.430_1#ad3c6055d?vja=1&amp;pid=752bc905f&amp;color=0,0,0&amp;vtp=1"/>
          <p:cNvSpPr/>
          <p:nvPr/>
        </p:nvSpPr>
        <p:spPr>
          <a:xfrm>
            <a:off x="722376" y="3309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根据下文可知，本段主要内容是建议与他人分享自己的信息，A项（分享一些与你的生活有关的细节）总结概括下文内容，可作为本段主旨句。故选A项。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B_6_BD.431_1#70b57c245?vja=1&amp;pid=752bc905f&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32_1#70b57c245.blank?vja=1&amp;pid=752bc905f&amp;color=0,0,0&amp;vpa=190&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6_AS.433_1#70b57c245?vja=1&amp;pid=752bc905f&amp;color=0,0,0&amp;vtp=1"/>
          <p:cNvSpPr/>
          <p:nvPr/>
        </p:nvSpPr>
        <p:spPr>
          <a:xfrm>
            <a:off x="722376" y="1315847"/>
            <a:ext cx="10753344" cy="1909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similarities.”为本段主旨句，由此可知本段建议基于相似之处与他人建立联系，下文“When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probably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actually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similar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thought.”表述的是设空处内容所产生的结果，G项（你可以邀请他参加一个聚会，或者讨论某件你们都喜欢的事情）符合语境，其中的invite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gathering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discuss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enjoy对应下文的do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5_BD.434_1#e899cf7b8?vja=1&amp;pid=1477c5334&amp;color=0,0,0&amp;vtp=1&amp;bt=1"/>
          <p:cNvSpPr/>
          <p:nvPr/>
        </p:nvSpPr>
        <p:spPr>
          <a:xfrm>
            <a:off x="722376" y="900000"/>
            <a:ext cx="10753344" cy="4533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[山东济宁一中2024高二月考]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cocoon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hole.</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cocoon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scissors.The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swollen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crawling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body.Despite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girl’s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cocoon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butterflies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cocoons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liquid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fly.</a:t>
            </a:r>
            <a:r>
              <a:rPr lang="en-US" altLang="zh-CN" sz="100" b="0" i="0" kern="0" spc="-99900" dirty="0">
                <a:solidFill>
                  <a:srgbClr val="FFFFFF"/>
                </a:solidFill>
                <a:latin typeface="Times New Roman" pitchFamily="34" charset="0"/>
                <a:ea typeface="微软雅黑" pitchFamily="34" charset="-122"/>
                <a:cs typeface="Times New Roman" pitchFamily="34" charset="-120"/>
              </a:rPr>
              <a:t>#2</a:t>
            </a: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M_5_BD.434_2#e899cf7b8?vja=1&amp;pid=1477c5334&amp;color=0,0,0&amp;mp=1&amp;vtp=1&amp;bt=1"/>
          <p:cNvSpPr/>
          <p:nvPr/>
        </p:nvSpPr>
        <p:spPr>
          <a:xfrm>
            <a:off x="722376" y="896112"/>
            <a:ext cx="10753344" cy="186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stronger.There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persistent.When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necessary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5_EX.435_1#e899cf7b8?vja=1&amp;pid=1477c5334&amp;color=0,0,0&amp;vtp=1"/>
          <p:cNvSpPr/>
          <p:nvPr/>
        </p:nvSpPr>
        <p:spPr>
          <a:xfrm>
            <a:off x="722376" y="2807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本文是一篇记叙文。文章通过讲述一个小女孩帮助蝴蝶破茧而出的故事，来阐述生活中的挑战和困难对于个人成长的重要性。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P_6_BD#2922033eb?vja=1&amp;pid=705285177&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1.不要因失败而气馁，因为你永远不知道你离胜利有多近。（how引导感叹句）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not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failures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discourage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you</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never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______ _____ 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victory.</a:t>
            </a:r>
            <a:endParaRPr lang="en-US" altLang="zh-CN" sz="2000" dirty="0"/>
          </a:p>
        </p:txBody>
      </p:sp>
      <p:sp>
        <p:nvSpPr>
          <p:cNvPr id="4" name="QB_6_AN.32_1#2922033eb.blank?vja=1&amp;pid=705285177&amp;color=0,0,0&amp;vpa=11&amp;vtp=1"/>
          <p:cNvSpPr/>
          <p:nvPr/>
        </p:nvSpPr>
        <p:spPr>
          <a:xfrm>
            <a:off x="7270814" y="1620012"/>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5" name="QB_6_AN.33_1#2922033eb.blank?vja=1&amp;pid=705285177&amp;color=0,0,0&amp;vpa=12&amp;vtp=1"/>
          <p:cNvSpPr/>
          <p:nvPr/>
        </p:nvSpPr>
        <p:spPr>
          <a:xfrm>
            <a:off x="8058214" y="1620012"/>
            <a:ext cx="577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close</a:t>
            </a:r>
            <a:endParaRPr lang="en-US" altLang="zh-CN" sz="2000" dirty="0"/>
          </a:p>
        </p:txBody>
      </p:sp>
      <p:sp>
        <p:nvSpPr>
          <p:cNvPr id="6" name="QB_6_AN.34_1#2922033eb.blank?vja=1&amp;pid=705285177&amp;color=0,0,0&amp;vpa=13&amp;vtp=1"/>
          <p:cNvSpPr/>
          <p:nvPr/>
        </p:nvSpPr>
        <p:spPr>
          <a:xfrm>
            <a:off x="8947214" y="1607312"/>
            <a:ext cx="438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you</a:t>
            </a:r>
            <a:endParaRPr lang="en-US" altLang="zh-CN" sz="2000" dirty="0"/>
          </a:p>
        </p:txBody>
      </p:sp>
      <p:sp>
        <p:nvSpPr>
          <p:cNvPr id="7" name="QB_6_AN.35_1#2922033eb.blank?vja=1&amp;pid=705285177&amp;color=0,0,0&amp;vpa=14&amp;vtp=1"/>
          <p:cNvSpPr/>
          <p:nvPr/>
        </p:nvSpPr>
        <p:spPr>
          <a:xfrm>
            <a:off x="9683814" y="1620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
        <p:nvSpPr>
          <p:cNvPr id="8" name="QB_6_BD.36_1#8b9269a40?vja=1&amp;pid=705285177&amp;color=0,0,0&amp;vtp=1"/>
          <p:cNvSpPr/>
          <p:nvPr/>
        </p:nvSpPr>
        <p:spPr>
          <a:xfrm>
            <a:off x="722376" y="2039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2.无论你到哪里，文化差异都会发生。当你访问另一个国家时，你应该意识到那些差异并尊重它们。（状语从句的省略；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aware）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should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9" name="QB_6_AN.37_1#8b9269a40.blank?vja=1&amp;pid=705285177&amp;color=0,0,0&amp;vpa=15&amp;vtp=1"/>
          <p:cNvSpPr/>
          <p:nvPr/>
        </p:nvSpPr>
        <p:spPr>
          <a:xfrm>
            <a:off x="5887339" y="2763647"/>
            <a:ext cx="1352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When/While</a:t>
            </a:r>
            <a:endParaRPr lang="en-US" altLang="zh-CN" sz="2000" dirty="0"/>
          </a:p>
        </p:txBody>
      </p:sp>
      <p:sp>
        <p:nvSpPr>
          <p:cNvPr id="10" name="QB_6_AN.38_1#8b9269a40.blank?vja=1&amp;pid=705285177&amp;color=0,0,0&amp;vpa=16&amp;vtp=1"/>
          <p:cNvSpPr/>
          <p:nvPr/>
        </p:nvSpPr>
        <p:spPr>
          <a:xfrm>
            <a:off x="7581837" y="2750947"/>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visiting</a:t>
            </a:r>
            <a:endParaRPr lang="en-US" altLang="zh-CN" sz="2000" dirty="0"/>
          </a:p>
        </p:txBody>
      </p:sp>
      <p:sp>
        <p:nvSpPr>
          <p:cNvPr id="11" name="QB_6_AN.39_1#8b9269a40.blank?vja=1&amp;pid=705285177&amp;color=0,0,0&amp;vpa=17&amp;vtp=1"/>
          <p:cNvSpPr/>
          <p:nvPr/>
        </p:nvSpPr>
        <p:spPr>
          <a:xfrm>
            <a:off x="8755571" y="2763647"/>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another</a:t>
            </a:r>
            <a:endParaRPr lang="en-US" altLang="zh-CN" sz="2000" dirty="0"/>
          </a:p>
        </p:txBody>
      </p:sp>
      <p:sp>
        <p:nvSpPr>
          <p:cNvPr id="12" name="QB_6_AN.40_1#8b9269a40.blank?vja=1&amp;pid=705285177&amp;color=0,0,0&amp;vpa=18&amp;vtp=1"/>
          <p:cNvSpPr/>
          <p:nvPr/>
        </p:nvSpPr>
        <p:spPr>
          <a:xfrm>
            <a:off x="9929305" y="2750947"/>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country</a:t>
            </a:r>
            <a:endParaRPr lang="en-US" altLang="zh-CN" sz="2000" dirty="0"/>
          </a:p>
        </p:txBody>
      </p:sp>
      <p:sp>
        <p:nvSpPr>
          <p:cNvPr id="13" name="QB_6_AN.41_1#8b9269a40.blank?vja=1&amp;pid=705285177&amp;color=0,0,0&amp;vpa=19&amp;vtp=1"/>
          <p:cNvSpPr/>
          <p:nvPr/>
        </p:nvSpPr>
        <p:spPr>
          <a:xfrm>
            <a:off x="1611376" y="3144647"/>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t>
            </a:r>
            <a:endParaRPr lang="en-US" altLang="zh-CN" sz="2000" dirty="0"/>
          </a:p>
        </p:txBody>
      </p:sp>
      <p:sp>
        <p:nvSpPr>
          <p:cNvPr id="14" name="QB_6_AN.42_1#8b9269a40.blank?vja=1&amp;pid=705285177&amp;color=0,0,0&amp;vpa=20&amp;vtp=1"/>
          <p:cNvSpPr/>
          <p:nvPr/>
        </p:nvSpPr>
        <p:spPr>
          <a:xfrm>
            <a:off x="2182876" y="3144647"/>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aware</a:t>
            </a:r>
            <a:endParaRPr lang="en-US" altLang="zh-CN" sz="2000" dirty="0"/>
          </a:p>
        </p:txBody>
      </p:sp>
      <p:sp>
        <p:nvSpPr>
          <p:cNvPr id="15" name="QB_6_AN.43_1#8b9269a40.blank?vja=1&amp;pid=705285177&amp;color=0,0,0&amp;vpa=21&amp;vtp=1"/>
          <p:cNvSpPr/>
          <p:nvPr/>
        </p:nvSpPr>
        <p:spPr>
          <a:xfrm>
            <a:off x="3084576" y="3144647"/>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6" name="QB_6_BD.44_1#839e87eff?vja=1&amp;pid=705285177&amp;color=0,0,0&amp;vtp=1"/>
          <p:cNvSpPr/>
          <p:nvPr/>
        </p:nvSpPr>
        <p:spPr>
          <a:xfrm>
            <a:off x="722376" y="3563747"/>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3.他死亡的消息如此突然，以至于每个人听到时都非常震惊。（so</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anose="02010600030101010101" pitchFamily="2" charset="-122"/>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7" name="QB_6_AN.45_1#839e87eff.blank?vja=1&amp;pid=705285177&amp;color=0,0,0&amp;vpa=22&amp;vtp=1"/>
          <p:cNvSpPr/>
          <p:nvPr/>
        </p:nvSpPr>
        <p:spPr>
          <a:xfrm>
            <a:off x="3648139" y="3906647"/>
            <a:ext cx="282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so</a:t>
            </a:r>
            <a:endParaRPr lang="en-US" altLang="zh-CN" sz="2000" dirty="0"/>
          </a:p>
        </p:txBody>
      </p:sp>
      <p:sp>
        <p:nvSpPr>
          <p:cNvPr id="18" name="QB_6_AN.46_1#839e87eff.blank?vja=1&amp;pid=705285177&amp;color=0,0,0&amp;vpa=23&amp;vtp=1"/>
          <p:cNvSpPr/>
          <p:nvPr/>
        </p:nvSpPr>
        <p:spPr>
          <a:xfrm>
            <a:off x="4168839" y="3906647"/>
            <a:ext cx="776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sudden</a:t>
            </a:r>
            <a:endParaRPr lang="en-US" altLang="zh-CN" sz="2000" dirty="0"/>
          </a:p>
        </p:txBody>
      </p:sp>
      <p:sp>
        <p:nvSpPr>
          <p:cNvPr id="19" name="QB_6_AN.47_1#839e87eff.blank?vja=1&amp;pid=705285177&amp;color=0,0,0&amp;vpa=24&amp;vtp=1"/>
          <p:cNvSpPr/>
          <p:nvPr/>
        </p:nvSpPr>
        <p:spPr>
          <a:xfrm>
            <a:off x="5222939" y="3906647"/>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20" name="QB_6_AN.48_1#839e87eff.blank?vja=1&amp;pid=705285177&amp;color=0,0,0&amp;vpa=25&amp;vtp=1"/>
          <p:cNvSpPr/>
          <p:nvPr/>
        </p:nvSpPr>
        <p:spPr>
          <a:xfrm>
            <a:off x="5972239" y="3893947"/>
            <a:ext cx="987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everyone</a:t>
            </a:r>
            <a:endParaRPr lang="en-US" altLang="zh-CN" sz="2000" dirty="0"/>
          </a:p>
        </p:txBody>
      </p:sp>
      <p:sp>
        <p:nvSpPr>
          <p:cNvPr id="21" name="QB_6_AN.49_1#839e87eff.blank?vja=1&amp;pid=705285177&amp;color=0,0,0&amp;vpa=26&amp;vtp=1"/>
          <p:cNvSpPr/>
          <p:nvPr/>
        </p:nvSpPr>
        <p:spPr>
          <a:xfrm>
            <a:off x="7242239" y="3906647"/>
            <a:ext cx="225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is</a:t>
            </a:r>
            <a:endParaRPr lang="en-US" altLang="zh-CN" sz="2000" dirty="0"/>
          </a:p>
        </p:txBody>
      </p:sp>
      <p:sp>
        <p:nvSpPr>
          <p:cNvPr id="22" name="QB_6_AN.50_1#839e87eff.blank?vja=1&amp;pid=705285177&amp;color=0,0,0&amp;vpa=27&amp;vtp=1"/>
          <p:cNvSpPr/>
          <p:nvPr/>
        </p:nvSpPr>
        <p:spPr>
          <a:xfrm>
            <a:off x="7737539" y="38939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very</a:t>
            </a:r>
            <a:endParaRPr lang="en-US" altLang="zh-CN" sz="2000" dirty="0"/>
          </a:p>
        </p:txBody>
      </p:sp>
      <p:sp>
        <p:nvSpPr>
          <p:cNvPr id="23" name="QB_6_AN.51_1#839e87eff.blank?vja=1&amp;pid=705285177&amp;color=0,0,0&amp;vpa=28&amp;vtp=1"/>
          <p:cNvSpPr/>
          <p:nvPr/>
        </p:nvSpPr>
        <p:spPr>
          <a:xfrm>
            <a:off x="8499539" y="3906647"/>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shocked</a:t>
            </a:r>
            <a:endParaRPr lang="en-US" altLang="zh-CN" sz="2000" dirty="0"/>
          </a:p>
        </p:txBody>
      </p:sp>
      <p:sp>
        <p:nvSpPr>
          <p:cNvPr id="24" name="QB_6_AN.52_1#839e87eff.blank?vja=1&amp;pid=705285177&amp;color=0,0,0&amp;vpa=29&amp;vtp=1"/>
          <p:cNvSpPr/>
          <p:nvPr/>
        </p:nvSpPr>
        <p:spPr>
          <a:xfrm>
            <a:off x="9667939" y="3893947"/>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at/by</a:t>
            </a:r>
            <a:endParaRPr lang="en-US" altLang="zh-CN" sz="2000" dirty="0"/>
          </a:p>
        </p:txBody>
      </p:sp>
      <p:sp>
        <p:nvSpPr>
          <p:cNvPr id="25" name="QB_6_AN.53_1#839e87eff.blank?vja=1&amp;pid=705285177&amp;color=0,0,0&amp;vpa=30&amp;vtp=1"/>
          <p:cNvSpPr/>
          <p:nvPr/>
        </p:nvSpPr>
        <p:spPr>
          <a:xfrm>
            <a:off x="10556939" y="3906647"/>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6" name="QB_6_BD.54_1#6c0e55928?vja=1&amp;pid=705285177&amp;color=0,0,0&amp;vtp=1"/>
          <p:cNvSpPr/>
          <p:nvPr/>
        </p:nvSpPr>
        <p:spPr>
          <a:xfrm>
            <a:off x="722376" y="4325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4.人们普遍认为，无论计算机多么普及，有些工作得由手工完成。（“no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matter+疑问词”）</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acknowledged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a:t>
            </a:r>
            <a:endParaRPr lang="en-US" altLang="zh-CN" sz="2000" dirty="0"/>
          </a:p>
        </p:txBody>
      </p:sp>
      <p:sp>
        <p:nvSpPr>
          <p:cNvPr id="27" name="QB_6_AN.55_1#6c0e55928.blank?vja=1&amp;pid=705285177&amp;color=0,0,0&amp;vpa=31&amp;vtp=1"/>
          <p:cNvSpPr/>
          <p:nvPr/>
        </p:nvSpPr>
        <p:spPr>
          <a:xfrm>
            <a:off x="4502531" y="4668647"/>
            <a:ext cx="3111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a:t>
            </a:r>
            <a:endParaRPr lang="en-US" altLang="zh-CN" sz="2000" dirty="0"/>
          </a:p>
        </p:txBody>
      </p:sp>
      <p:sp>
        <p:nvSpPr>
          <p:cNvPr id="28" name="QB_6_AN.56_1#6c0e55928.blank?vja=1&amp;pid=705285177&amp;color=0,0,0&amp;vpa=32&amp;vtp=1"/>
          <p:cNvSpPr/>
          <p:nvPr/>
        </p:nvSpPr>
        <p:spPr>
          <a:xfrm>
            <a:off x="5167440" y="4668647"/>
            <a:ext cx="703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matter</a:t>
            </a:r>
            <a:endParaRPr lang="en-US" altLang="zh-CN" sz="2000" dirty="0"/>
          </a:p>
        </p:txBody>
      </p:sp>
      <p:sp>
        <p:nvSpPr>
          <p:cNvPr id="29" name="QB_6_AN.57_1#6c0e55928.blank?vja=1&amp;pid=705285177&amp;color=0,0,0&amp;vpa=33&amp;vtp=1"/>
          <p:cNvSpPr/>
          <p:nvPr/>
        </p:nvSpPr>
        <p:spPr>
          <a:xfrm>
            <a:off x="6187948" y="4668647"/>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30" name="QB_6_AN.58_1#6c0e55928.blank?vja=1&amp;pid=705285177&amp;color=0,0,0&amp;vpa=34&amp;vtp=1"/>
          <p:cNvSpPr/>
          <p:nvPr/>
        </p:nvSpPr>
        <p:spPr>
          <a:xfrm>
            <a:off x="7005257" y="4655947"/>
            <a:ext cx="831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popular</a:t>
            </a:r>
            <a:endParaRPr lang="en-US" altLang="zh-CN" sz="2000" dirty="0"/>
          </a:p>
        </p:txBody>
      </p:sp>
      <p:sp>
        <p:nvSpPr>
          <p:cNvPr id="31" name="QB_6_AN.59_1#6c0e55928.blank?vja=1&amp;pid=705285177&amp;color=0,0,0&amp;vpa=35&amp;vtp=1"/>
          <p:cNvSpPr/>
          <p:nvPr/>
        </p:nvSpPr>
        <p:spPr>
          <a:xfrm>
            <a:off x="8165465" y="4655947"/>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computers</a:t>
            </a:r>
            <a:endParaRPr lang="en-US" altLang="zh-CN" sz="2000" dirty="0"/>
          </a:p>
        </p:txBody>
      </p:sp>
      <p:sp>
        <p:nvSpPr>
          <p:cNvPr id="32" name="QB_6_AN.60_1#6c0e55928.blank?vja=1&amp;pid=705285177&amp;color=0,0,0&amp;vpa=36&amp;vtp=1"/>
          <p:cNvSpPr/>
          <p:nvPr/>
        </p:nvSpPr>
        <p:spPr>
          <a:xfrm>
            <a:off x="9579674" y="4668647"/>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2">
                                            <p:bg/>
                                          </p:spTgt>
                                        </p:tgtEl>
                                        <p:attrNameLst>
                                          <p:attrName>style.visibility</p:attrName>
                                        </p:attrNameLst>
                                      </p:cBhvr>
                                      <p:to>
                                        <p:strVal val="visible"/>
                                      </p:to>
                                    </p:set>
                                    <p:animEffect transition="in" filter="fade">
                                      <p:cBhvr>
                                        <p:cTn id="207" dur="500"/>
                                        <p:tgtEl>
                                          <p:spTgt spid="32">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2">
                                            <p:txEl>
                                              <p:pRg st="0" end="0"/>
                                            </p:txEl>
                                          </p:spTgt>
                                        </p:tgtEl>
                                        <p:attrNameLst>
                                          <p:attrName>style.visibility</p:attrName>
                                        </p:attrNameLst>
                                      </p:cBhvr>
                                      <p:to>
                                        <p:strVal val="visible"/>
                                      </p:to>
                                    </p:set>
                                    <p:animEffect transition="in" filter="fade">
                                      <p:cBhvr>
                                        <p:cTn id="210"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9" grpId="0" build="p" animBg="1"/>
      <p:bldP spid="10" grpId="0" build="p" animBg="1"/>
      <p:bldP spid="11" grpId="0" build="p" animBg="1"/>
      <p:bldP spid="12" grpId="0" build="p" animBg="1"/>
      <p:bldP spid="13" grpId="0" build="p" animBg="1"/>
      <p:bldP spid="14" grpId="0" build="p" animBg="1"/>
      <p:bldP spid="15" grpId="0" build="p" animBg="1"/>
      <p:bldP spid="17" grpId="0" build="p" animBg="1"/>
      <p:bldP spid="18" grpId="0" build="p" animBg="1"/>
      <p:bldP spid="19" grpId="0" build="p" animBg="1"/>
      <p:bldP spid="20" grpId="0" build="p" animBg="1"/>
      <p:bldP spid="21" grpId="0" build="p" animBg="1"/>
      <p:bldP spid="22" grpId="0" build="p" animBg="1"/>
      <p:bldP spid="23" grpId="0" build="p" animBg="1"/>
      <p:bldP spid="24" grpId="0" build="p" animBg="1"/>
      <p:bldP spid="25" grpId="0" build="p" animBg="1"/>
      <p:bldP spid="27" grpId="0" build="p" animBg="1"/>
      <p:bldP spid="28" grpId="0" build="p" animBg="1"/>
      <p:bldP spid="29" grpId="0" build="p" animBg="1"/>
      <p:bldP spid="30" grpId="0" build="p" animBg="1"/>
      <p:bldP spid="31" grpId="0" build="p" animBg="1"/>
      <p:bldP spid="32"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6_BD.436_1#9ebf211ae.choices?vja=1&amp;pid=e899cf7b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.hatch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C.swing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.nest</a:t>
            </a:r>
            <a:endParaRPr lang="en-US" altLang="zh-CN" sz="2000" dirty="0"/>
          </a:p>
        </p:txBody>
      </p:sp>
      <p:sp>
        <p:nvSpPr>
          <p:cNvPr id="3" name="QC_6_AN.437_1#9ebf211ae.bracket?vja=1&amp;pid=e899cf7b8&amp;color=0,0,0&amp;vpa=191&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38_1#9ebf211ae?vja=1&amp;pid=e899cf7b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cocoon,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to”以及下文itself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hole可知，此处指茧里的蝴蝶在试图孵化。hatch意为“孵化”。故选A项。swing意为“摇摆”；nest意为“筑巢”。</a:t>
            </a:r>
            <a:endParaRPr lang="en-US" altLang="zh-CN" sz="2200" dirty="0"/>
          </a:p>
        </p:txBody>
      </p:sp>
      <p:sp>
        <p:nvSpPr>
          <p:cNvPr id="5" name="QC_6_BD.439_1#c22c19893.choices?vja=1&amp;pid=e899cf7b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B.release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C.extend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.drag</a:t>
            </a:r>
            <a:endParaRPr lang="en-US" altLang="zh-CN" sz="2000" dirty="0"/>
          </a:p>
        </p:txBody>
      </p:sp>
      <p:sp>
        <p:nvSpPr>
          <p:cNvPr id="6" name="QC_6_AN.440_1#c22c19893.bracket?vja=1&amp;pid=e899cf7b8&amp;color=0,0,0&amp;vpa=192&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41_1#c22c19893?vja=1&amp;pid=e899cf7b8&amp;color=0,0,0&amp;vtp=1"/>
          <p:cNvSpPr/>
          <p:nvPr/>
        </p:nvSpPr>
        <p:spPr>
          <a:xfrm>
            <a:off x="722376" y="2928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watched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to和下文itself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hole可知，她注视着蝴蝶挣扎着从小洞里出来，release意为“释放”。故选B项。</a:t>
            </a:r>
            <a:endParaRPr lang="en-US" altLang="zh-CN" sz="2200" dirty="0"/>
          </a:p>
        </p:txBody>
      </p:sp>
      <p:sp>
        <p:nvSpPr>
          <p:cNvPr id="8" name="QC_6_BD.442_1#7523f96fc.choices?vja=1&amp;pid=e899cf7b8&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Even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meanwhile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sudden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a:t>
            </a:r>
            <a:endParaRPr lang="en-US" altLang="zh-CN" sz="2000" dirty="0"/>
          </a:p>
        </p:txBody>
      </p:sp>
      <p:sp>
        <p:nvSpPr>
          <p:cNvPr id="9" name="QC_6_AN.443_1#7523f96fc.bracket?vja=1&amp;pid=e899cf7b8&amp;color=0,0,0&amp;vpa=193&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44_1#7523f96fc?vja=1&amp;pid=e899cf7b8&amp;color=0,0,0&amp;vtp=1"/>
          <p:cNvSpPr/>
          <p:nvPr/>
        </p:nvSpPr>
        <p:spPr>
          <a:xfrm>
            <a:off x="722376" y="4160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moving并结合上文内容可知，蝴蝶原本在孵化，现在突然不动了。all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sudden意为“突然”，符合语境，故选C项。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6_BD.445_1#a154e6dcb.choices?vja=1&amp;pid=e899cf7b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.scared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C.suspended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.stuck</a:t>
            </a:r>
            <a:endParaRPr lang="en-US" altLang="zh-CN" sz="2000" dirty="0"/>
          </a:p>
        </p:txBody>
      </p:sp>
      <p:sp>
        <p:nvSpPr>
          <p:cNvPr id="3" name="QC_6_AN.446_1#a154e6dcb.bracket?vja=1&amp;pid=e899cf7b8&amp;color=0,0,0&amp;vpa=194&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47_1#a154e6dcb?vja=1&amp;pid=e899cf7b8&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cocoon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scissors.”以及上文the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moving可知，蝴蝶似乎被卡住了，所以无法移动。be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stuck是固定短语，意为“被卡住；无法移动”，故选D项。</a:t>
            </a:r>
            <a:endParaRPr lang="en-US" altLang="zh-CN" sz="2200" dirty="0"/>
          </a:p>
        </p:txBody>
      </p:sp>
      <p:sp>
        <p:nvSpPr>
          <p:cNvPr id="5" name="QC_6_BD.448_1#bbee0d33f.choices?vja=1&amp;pid=e899cf7b8&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.readily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B.hardly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C.merely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.slightly</a:t>
            </a:r>
            <a:endParaRPr lang="en-US" altLang="zh-CN" sz="2000" dirty="0"/>
          </a:p>
        </p:txBody>
      </p:sp>
      <p:sp>
        <p:nvSpPr>
          <p:cNvPr id="6" name="QC_6_AN.449_1#bbee0d33f.bracket?vja=1&amp;pid=e899cf7b8&amp;color=0,0,0&amp;vpa=195&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50_1#bbee0d33f?vja=1&amp;pid=e899cf7b8&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根据上文cut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cocoon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scissors及下文able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escape可知，女孩剪开茧之后，蝴蝶很容易就从茧中出来了。readily意为“轻而易举地；迅速地”。故选A项。</a:t>
            </a:r>
            <a:endParaRPr lang="en-US" altLang="zh-CN" sz="2200" dirty="0"/>
          </a:p>
        </p:txBody>
      </p:sp>
      <p:sp>
        <p:nvSpPr>
          <p:cNvPr id="8" name="QC_6_BD.451_1#640eac761.choices?vja=1&amp;pid=e899cf7b8&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.overestimated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B.underdeveloped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C.overgrown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.underfed</a:t>
            </a:r>
            <a:endParaRPr lang="en-US" altLang="zh-CN" sz="2000" dirty="0"/>
          </a:p>
        </p:txBody>
      </p:sp>
      <p:sp>
        <p:nvSpPr>
          <p:cNvPr id="9" name="QC_6_AN.452_1#640eac761.bracket?vja=1&amp;pid=e899cf7b8&amp;color=0,0,0&amp;vpa=196&amp;vtp=1"/>
          <p:cNvSpPr/>
          <p:nvPr/>
        </p:nvSpPr>
        <p:spPr>
          <a:xfrm>
            <a:off x="1176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53_1#640eac761?vja=1&amp;pid=e899cf7b8&amp;color=0,0,0&amp;vtp=1"/>
          <p:cNvSpPr/>
          <p:nvPr/>
        </p:nvSpPr>
        <p:spPr>
          <a:xfrm>
            <a:off x="722376" y="4147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句意为：然而，它的身体肿胀，翅膀发育不全。根据下文waiting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grow可知，蝴蝶的翅膀还没有发育好。underdeveloped意为“发育不全的”。故选B项。overgrown意为“长得过大的”；underfed意为“没吃饱的”。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BD.454_1#209cb261c.choices?vja=1&amp;pid=e899cf7b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.favour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B.business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C.priority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.guarantee</a:t>
            </a:r>
            <a:endParaRPr lang="en-US" altLang="zh-CN" sz="2000" dirty="0"/>
          </a:p>
        </p:txBody>
      </p:sp>
      <p:sp>
        <p:nvSpPr>
          <p:cNvPr id="3" name="QC_6_AN.455_1#209cb261c.bracket?vja=1&amp;pid=e899cf7b8&amp;color=0,0,0&amp;vpa=197&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56_1#209cb261c?vja=1&amp;pid=e899cf7b8&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句意为：当女孩坐在那里等待蝴蝶的翅膀长出来保护它的身体时，她仍然认为自己帮了蝴蝶一个大忙。根据上文The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girl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out可知，女孩认为自己帮助了蝴蝶孵化。do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favour是固定短语，意为“帮某人的忙”。故选A项。priority意为“优先事项”。</a:t>
            </a:r>
            <a:endParaRPr lang="en-US" altLang="zh-CN" sz="2200" dirty="0"/>
          </a:p>
        </p:txBody>
      </p:sp>
      <p:sp>
        <p:nvSpPr>
          <p:cNvPr id="5" name="QC_6_BD.457_1#284f81a03.choices?vja=1&amp;pid=e899cf7b8&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.tiny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B.skinny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C.moderate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.large</a:t>
            </a:r>
            <a:endParaRPr lang="en-US" altLang="zh-CN" sz="2000" dirty="0"/>
          </a:p>
        </p:txBody>
      </p:sp>
      <p:sp>
        <p:nvSpPr>
          <p:cNvPr id="6" name="QC_6_AN.458_1#284f81a03.bracket?vja=1&amp;pid=e899cf7b8&amp;color=0,0,0&amp;vpa=198&amp;vtp=1"/>
          <p:cNvSpPr/>
          <p:nvPr/>
        </p:nvSpPr>
        <p:spPr>
          <a:xfrm>
            <a:off x="1176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59_1#284f81a03?vja=1&amp;pid=e899cf7b8&amp;color=0,0,0&amp;vtp=1"/>
          <p:cNvSpPr/>
          <p:nvPr/>
        </p:nvSpPr>
        <p:spPr>
          <a:xfrm>
            <a:off x="722376" y="3268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swollen可知，蝴蝶的身体肿胀巨大。</a:t>
            </a:r>
            <a:endParaRPr lang="en-US" altLang="zh-CN" sz="2200" dirty="0"/>
          </a:p>
        </p:txBody>
      </p:sp>
      <p:sp>
        <p:nvSpPr>
          <p:cNvPr id="8" name="QC_6_BD.460_1#43e58806e.choices?vja=1&amp;pid=e899cf7b8&amp;color=0,0,0&amp;vtp=1"/>
          <p:cNvSpPr/>
          <p:nvPr/>
        </p:nvSpPr>
        <p:spPr>
          <a:xfrm>
            <a:off x="722376" y="3657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.expansion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B.restriction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C.tension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.variation</a:t>
            </a:r>
            <a:endParaRPr lang="en-US" altLang="zh-CN" sz="2000" dirty="0"/>
          </a:p>
        </p:txBody>
      </p:sp>
      <p:sp>
        <p:nvSpPr>
          <p:cNvPr id="9" name="QC_6_AN.461_1#43e58806e.bracket?vja=1&amp;pid=e899cf7b8&amp;color=0,0,0&amp;vpa=199&amp;vtp=1"/>
          <p:cNvSpPr/>
          <p:nvPr/>
        </p:nvSpPr>
        <p:spPr>
          <a:xfrm>
            <a:off x="1176401" y="36576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62_1#43e58806e?vja=1&amp;pid=e899cf7b8&amp;color=0,0,0&amp;vtp=1"/>
          <p:cNvSpPr/>
          <p:nvPr/>
        </p:nvSpPr>
        <p:spPr>
          <a:xfrm>
            <a:off x="722376" y="4084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句意为：尽管女孩的本意是好的，但她不明白茧的束缚和蝴蝶为了破茧而出必须经历的挣扎是有重要意义的。根据下文of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cocoon以及上文蝴蝶被茧困住可知，此处是指茧对蝴蝶的限制。故选B项。tension意为“紧张”。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6_BD.463_1#9c3029846.choices?vja=1&amp;pid=e899cf7b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put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through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endParaRPr lang="en-US" altLang="zh-CN" sz="2000" dirty="0"/>
          </a:p>
        </p:txBody>
      </p:sp>
      <p:sp>
        <p:nvSpPr>
          <p:cNvPr id="3" name="QC_6_AN.464_1#9c3029846.bracket?vja=1&amp;pid=e899cf7b8&amp;color=0,0,0&amp;vpa=20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65_1#9c3029846?vja=1&amp;pid=e899cf7b8&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hole可知，蝴蝶必须经历挣扎，才能破茧。go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through意为“经历”。故选C项。make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up意为“构成；编造；弥补”；put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up意为“提高；张贴”；take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over意为“接管”。</a:t>
            </a:r>
            <a:endParaRPr lang="en-US" altLang="zh-CN" sz="2200" dirty="0"/>
          </a:p>
        </p:txBody>
      </p:sp>
      <p:sp>
        <p:nvSpPr>
          <p:cNvPr id="5" name="QC_6_BD.466_1#c7a57822d.choices?vja=1&amp;pid=e899cf7b8&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C.withdraw</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.emerge</a:t>
            </a:r>
            <a:endParaRPr lang="en-US" altLang="zh-CN" sz="2000" dirty="0"/>
          </a:p>
        </p:txBody>
      </p:sp>
      <p:sp>
        <p:nvSpPr>
          <p:cNvPr id="6" name="QC_6_AN.467_1#c7a57822d.bracket?vja=1&amp;pid=e899cf7b8&amp;color=0,0,0&amp;vpa=201&amp;vtp=1"/>
          <p:cNvSpPr/>
          <p:nvPr/>
        </p:nvSpPr>
        <p:spPr>
          <a:xfrm>
            <a:off x="1294003"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68_1#c7a57822d?vja=1&amp;pid=e899cf7b8&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句意为：当蝴蝶破茧而出，伸展翅膀时，会迫使体内的液体注入翅膀，为它们在空中翱翔做好准备。根据下文from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cocoons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out并结合常识可知，此处指蝴蝶破茧而出并伸展翅膀。emerge意为“出现”。故选D项。dive意为“俯冲”；withdraw意为“退出”。</a:t>
            </a:r>
            <a:endParaRPr lang="en-US" altLang="zh-CN" sz="2200" dirty="0"/>
          </a:p>
        </p:txBody>
      </p:sp>
      <p:sp>
        <p:nvSpPr>
          <p:cNvPr id="8" name="QC_6_BD.469_1#cdaf9059a.choices?vja=1&amp;pid=e899cf7b8&amp;color=0,0,0&amp;vtp=1"/>
          <p:cNvSpPr/>
          <p:nvPr/>
        </p:nvSpPr>
        <p:spPr>
          <a:xfrm>
            <a:off x="722376" y="4104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.adversities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B.adventures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C.prospects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.guidelines</a:t>
            </a:r>
            <a:endParaRPr lang="en-US" altLang="zh-CN" sz="2000" dirty="0"/>
          </a:p>
        </p:txBody>
      </p:sp>
      <p:sp>
        <p:nvSpPr>
          <p:cNvPr id="9" name="QC_6_AN.470_1#cdaf9059a.bracket?vja=1&amp;pid=e899cf7b8&amp;color=0,0,0&amp;vpa=202&amp;vtp=1"/>
          <p:cNvSpPr/>
          <p:nvPr/>
        </p:nvSpPr>
        <p:spPr>
          <a:xfrm>
            <a:off x="1303401" y="4104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71_1#cdaf9059a?vja=1&amp;pid=e899cf7b8&amp;color=0,0,0&amp;vtp=1"/>
          <p:cNvSpPr/>
          <p:nvPr/>
        </p:nvSpPr>
        <p:spPr>
          <a:xfrm>
            <a:off x="722376" y="4528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句意为：我们在生活中面临的困境帮助我们成长，变得更强大。根据上文“the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butterfly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”可知，蝴蝶经历的挣扎相当于我们在生活中面临的困境。adversity意为“困境”。故选A项。adventure意为“冒险”；prospects意为“前景”。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C_6_BD.472_1#179fc11ee.choices?vja=1&amp;pid=e899cf7b8&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.diligent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B.sympathetic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C.superior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.straightforward</a:t>
            </a:r>
            <a:endParaRPr lang="en-US" altLang="zh-CN" sz="2000" dirty="0"/>
          </a:p>
        </p:txBody>
      </p:sp>
      <p:sp>
        <p:nvSpPr>
          <p:cNvPr id="3" name="QC_6_AN.473_1#179fc11ee.bracket?vja=1&amp;pid=e899cf7b8&amp;color=0,0,0&amp;vpa=20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6_AS.474_1#179fc11ee?vja=1&amp;pid=e899cf7b8&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persistent和“When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”可知，此处表示要求我们应勤奋和坚持不懈的背后往往有其原因。diligent意为“勤奋的”，符合语境。故选A项。superior意为“更强的；上级的”；straightforward意为“率直的；简单的”。</a:t>
            </a:r>
            <a:endParaRPr lang="en-US" altLang="zh-CN" sz="2200" dirty="0"/>
          </a:p>
        </p:txBody>
      </p:sp>
      <p:sp>
        <p:nvSpPr>
          <p:cNvPr id="5" name="QC_6_BD.475_1#166da1f91.choices?vja=1&amp;pid=e899cf7b8&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.carefulness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B.strength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C.optimism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.patience</a:t>
            </a:r>
            <a:endParaRPr lang="en-US" altLang="zh-CN" sz="2000" dirty="0"/>
          </a:p>
        </p:txBody>
      </p:sp>
      <p:sp>
        <p:nvSpPr>
          <p:cNvPr id="6" name="QC_6_AN.476_1#166da1f91.bracket?vja=1&amp;pid=e899cf7b8&amp;color=0,0,0&amp;vpa=204&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77_1#166da1f91?vja=1&amp;pid=e899cf7b8&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句意为：在承受困难的时候，我们会培养将来所需要的必要力量。根据上文小女孩帮助蝴蝶破茧却导致它飞不起来以及下文that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future可知，承受困难，可以培养未来所需的必要力量。strength意为“意志力量”。故选B项。optimism意为“乐观主义”。</a:t>
            </a:r>
            <a:endParaRPr lang="en-US" altLang="zh-CN" sz="2200" dirty="0"/>
          </a:p>
        </p:txBody>
      </p:sp>
      <p:sp>
        <p:nvSpPr>
          <p:cNvPr id="8" name="QC_6_BD.478_1#e9f7c321f.choices?vja=1&amp;pid=e899cf7b8&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hold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onto</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turn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endParaRPr lang="en-US" altLang="zh-CN" sz="2000" dirty="0"/>
          </a:p>
        </p:txBody>
      </p:sp>
      <p:sp>
        <p:nvSpPr>
          <p:cNvPr id="9" name="QC_6_AN.479_1#e9f7c321f.bracket?vja=1&amp;pid=e899cf7b8&amp;color=0,0,0&amp;vpa=205&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80_1#e9f7c321f?vja=1&amp;pid=e899cf7b8&amp;color=0,0,0&amp;vtp=1"/>
          <p:cNvSpPr/>
          <p:nvPr/>
        </p:nvSpPr>
        <p:spPr>
          <a:xfrm>
            <a:off x="722376" y="45416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不经历任何挣扎，我们就不会成长，这意味着我们应自己接受个人挑战而不总是依靠别人来帮助我们，这点非常重要。结合小女孩帮助蝴蝶破茧却导致它不能飞的故事可知，我们需要迎接挑战，自行“破茧成蝶”。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on意为“接受；承担”。故选C项。hold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onto意为“保住（优势）”；turn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down意为“拒绝”；bring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up意为“提出；抚养”。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5_BD.481_1#83b5a26f6?vja=1&amp;pid=af2f3f694&amp;color=0,0,0&amp;vtp=1&amp;bt=1"/>
          <p:cNvSpPr/>
          <p:nvPr/>
        </p:nvSpPr>
        <p:spPr>
          <a:xfrm>
            <a:off x="722376" y="900000"/>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[湖南长沙长郡中学2025高二期中]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Egyptians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（抄写员）.</a:t>
            </a:r>
            <a:r>
              <a:rPr lang="en-US" altLang="zh-CN" sz="2000" b="0" i="0">
                <a:solidFill>
                  <a:srgbClr val="000000"/>
                </a:solidFill>
                <a:latin typeface="Times New Roman" pitchFamily="34" charset="0"/>
                <a:ea typeface="微软雅黑" pitchFamily="34" charset="-122"/>
                <a:cs typeface="Times New Roman" pitchFamily="34" charset="-120"/>
              </a:rPr>
              <a:t>Using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literary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scribes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painting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accompany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scrolls.</a:t>
            </a:r>
            <a:r>
              <a:rPr lang="en-US" altLang="zh-CN" sz="100" b="0" i="0" kern="0" spc="-99900" dirty="0">
                <a:solidFill>
                  <a:srgbClr val="FFFFFF"/>
                </a:solidFill>
                <a:latin typeface="Times New Roman" pitchFamily="34" charset="0"/>
                <a:ea typeface="微软雅黑" pitchFamily="34" charset="-122"/>
                <a:cs typeface="Times New Roman" pitchFamily="34" charset="-120"/>
              </a:rPr>
              <a:t>#1.1</a:t>
            </a:r>
            <a:endParaRPr lang="en-US" altLang="zh-CN" sz="2000" dirty="0"/>
          </a:p>
        </p:txBody>
      </p:sp>
      <p:sp>
        <p:nvSpPr>
          <p:cNvPr id="3" name="QM_5_AN.482_1#83b5a26f6.blank?vja=1&amp;pid=af2f3f694&amp;color=0,0,0&amp;vpa=206&amp;vtp=1"/>
          <p:cNvSpPr/>
          <p:nvPr/>
        </p:nvSpPr>
        <p:spPr>
          <a:xfrm>
            <a:off x="10455339" y="20049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5_AN.483_1#83b5a26f6.blank?vja=1&amp;pid=af2f3f694&amp;color=0,0,0&amp;vpa=207&amp;vtp=1"/>
          <p:cNvSpPr/>
          <p:nvPr/>
        </p:nvSpPr>
        <p:spPr>
          <a:xfrm>
            <a:off x="9057386" y="2766900"/>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beautiful</a:t>
            </a:r>
            <a:endParaRPr lang="en-US" altLang="zh-CN" sz="2000" dirty="0"/>
          </a:p>
        </p:txBody>
      </p:sp>
      <p:sp>
        <p:nvSpPr>
          <p:cNvPr id="5" name="QM_5_AN.484_1#83b5a26f6.blank?vja=1&amp;pid=af2f3f694&amp;color=0,0,0&amp;vpa=208&amp;vtp=1"/>
          <p:cNvSpPr/>
          <p:nvPr/>
        </p:nvSpPr>
        <p:spPr>
          <a:xfrm>
            <a:off x="11014139" y="3147900"/>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M_5_BD.485_1#83b5a26f6?vja=1&amp;pid=af2f3f694&amp;color=0,0,0&amp;mp=1&amp;vtp=1&amp;bt=1"/>
          <p:cNvSpPr/>
          <p:nvPr/>
        </p:nvSpPr>
        <p:spPr>
          <a:xfrm>
            <a:off x="722376" y="896112"/>
            <a:ext cx="10753344" cy="3390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Egypt’s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Egypt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fragile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artefacts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sunlight.Once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unearthed,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moisture,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properly,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papyri</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scrolls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packed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broken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fragments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dust.</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5_AN.486_1#83b5a26f6.blank?vja=1&amp;pid=af2f3f694&amp;color=0,0,0&amp;mp=1&amp;vpa=209&amp;vtp=1"/>
          <p:cNvSpPr/>
          <p:nvPr/>
        </p:nvSpPr>
        <p:spPr>
          <a:xfrm>
            <a:off x="4698175" y="858012"/>
            <a:ext cx="1536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survived</a:t>
            </a:r>
            <a:endParaRPr lang="en-US" altLang="zh-CN" sz="2000" dirty="0"/>
          </a:p>
        </p:txBody>
      </p:sp>
      <p:sp>
        <p:nvSpPr>
          <p:cNvPr id="4" name="QM_5_AN.487_1#83b5a26f6.blank?vja=1&amp;pid=af2f3f694&amp;color=0,0,0&amp;mp=1&amp;vpa=210&amp;vtp=1"/>
          <p:cNvSpPr/>
          <p:nvPr/>
        </p:nvSpPr>
        <p:spPr>
          <a:xfrm>
            <a:off x="998601" y="1620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5" name="QM_5_AN.488_1#83b5a26f6.blank?vja=1&amp;pid=af2f3f694&amp;color=0,0,0&amp;mp=1&amp;vpa=211&amp;vtp=1"/>
          <p:cNvSpPr/>
          <p:nvPr/>
        </p:nvSpPr>
        <p:spPr>
          <a:xfrm>
            <a:off x="9102217" y="1607312"/>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damaging</a:t>
            </a:r>
            <a:endParaRPr lang="en-US" altLang="zh-CN" sz="2000" dirty="0"/>
          </a:p>
        </p:txBody>
      </p:sp>
      <p:sp>
        <p:nvSpPr>
          <p:cNvPr id="6" name="QM_5_AN.489_1#83b5a26f6.blank?vja=1&amp;pid=af2f3f694&amp;color=0,0,0&amp;mp=1&amp;vpa=212&amp;vtp=1"/>
          <p:cNvSpPr/>
          <p:nvPr/>
        </p:nvSpPr>
        <p:spPr>
          <a:xfrm>
            <a:off x="7766050" y="2763012"/>
            <a:ext cx="7175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fall</a:t>
            </a:r>
            <a:endParaRPr lang="en-US" altLang="zh-CN" sz="2000" dirty="0"/>
          </a:p>
        </p:txBody>
      </p:sp>
      <p:sp>
        <p:nvSpPr>
          <p:cNvPr id="7" name="QM_5_AN.490_1#83b5a26f6.blank?vja=1&amp;pid=af2f3f694&amp;color=0,0,0&amp;mp=1&amp;vpa=213&amp;vtp=1"/>
          <p:cNvSpPr/>
          <p:nvPr/>
        </p:nvSpPr>
        <p:spPr>
          <a:xfrm>
            <a:off x="9272969" y="3525012"/>
            <a:ext cx="889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shocked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M_5_BD.491_1#83b5a26f6?vja=1&amp;pid=af2f3f694&amp;color=0,0,0&amp;mp=1&amp;vtp=1&amp;bt=1"/>
          <p:cNvSpPr/>
          <p:nvPr/>
        </p:nvSpPr>
        <p:spPr>
          <a:xfrm>
            <a:off x="722376" y="900000"/>
            <a:ext cx="10753344" cy="1866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complexity.Simple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controlling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moisture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chemical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Egyptian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papyri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5_AN.492_1#83b5a26f6.blank?vja=1&amp;pid=af2f3f694&amp;color=0,0,0&amp;mp=1&amp;vpa=214&amp;vtp=1"/>
          <p:cNvSpPr/>
          <p:nvPr/>
        </p:nvSpPr>
        <p:spPr>
          <a:xfrm>
            <a:off x="5333746" y="1230200"/>
            <a:ext cx="973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exposure</a:t>
            </a:r>
            <a:endParaRPr lang="en-US" altLang="zh-CN" sz="2000" dirty="0"/>
          </a:p>
        </p:txBody>
      </p:sp>
      <p:sp>
        <p:nvSpPr>
          <p:cNvPr id="4" name="QM_5_AN.493_1#83b5a26f6.blank?vja=1&amp;pid=af2f3f694&amp;color=0,0,0&amp;mp=1&amp;vpa=215&amp;vtp=1"/>
          <p:cNvSpPr/>
          <p:nvPr/>
        </p:nvSpPr>
        <p:spPr>
          <a:xfrm>
            <a:off x="1087501" y="2385900"/>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with</a:t>
            </a:r>
            <a:endParaRPr lang="en-US" altLang="zh-CN" sz="2000" dirty="0"/>
          </a:p>
        </p:txBody>
      </p:sp>
      <p:sp>
        <p:nvSpPr>
          <p:cNvPr id="5" name="QM_5_EX.494_1#83b5a26f6?vja=1&amp;pid=af2f3f694&amp;color=0,0,0&amp;vtp=1"/>
          <p:cNvSpPr/>
          <p:nvPr/>
        </p:nvSpPr>
        <p:spPr>
          <a:xfrm>
            <a:off x="722376" y="2807222"/>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本文是一篇说明文。文章主要介绍了古埃及人如何使用纸莎草记录信息，在保护纸莎草文献方面面临的困难以及现代技术在这一方面的作用。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495_1#fa9de1d07?vja=1&amp;pid=83b5a26f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96_1#fa9de1d07.blank?vja=1&amp;pid=83b5a26f6&amp;color=0,0,0&amp;vpa=216&amp;vtp=1"/>
          <p:cNvSpPr/>
          <p:nvPr/>
        </p:nvSpPr>
        <p:spPr>
          <a:xfrm>
            <a:off x="1062101" y="858013"/>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497_1#fa9de1d07?vja=1&amp;pid=83b5a26f6&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句意为：抄写员会用毛笔和墨水记录医学文献、文学故事和其他文献。brush在此意为“毛笔”，为可数名词，此处表泛指，且brush的发音以辅音音素开头，应用不定冠词a。</a:t>
            </a:r>
            <a:endParaRPr lang="en-US" altLang="zh-CN" sz="2200" dirty="0"/>
          </a:p>
        </p:txBody>
      </p:sp>
      <p:sp>
        <p:nvSpPr>
          <p:cNvPr id="5" name="QB_6_BD.498_1#fc1fc93ca?vja=1&amp;pid=83b5a26f6&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6_AN.499_1#fc1fc93ca.blank?vja=1&amp;pid=83b5a26f6&amp;color=0,0,0&amp;vpa=217&amp;vtp=1"/>
          <p:cNvSpPr/>
          <p:nvPr/>
        </p:nvSpPr>
        <p:spPr>
          <a:xfrm>
            <a:off x="1049401" y="2084959"/>
            <a:ext cx="9572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beautiful</a:t>
            </a:r>
            <a:endParaRPr lang="en-US" altLang="zh-CN" sz="2000" dirty="0"/>
          </a:p>
        </p:txBody>
      </p:sp>
      <p:sp>
        <p:nvSpPr>
          <p:cNvPr id="7" name="QB_6_AS.500_1#fc1fc93ca?vja=1&amp;pid=83b5a26f6&amp;color=0,0,0&amp;vtp=1"/>
          <p:cNvSpPr/>
          <p:nvPr/>
        </p:nvSpPr>
        <p:spPr>
          <a:xfrm>
            <a:off x="722376" y="2547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句意为：除了写下这些段落文字，抄写员还负责绘制精美的插图来搭配文本材料。设空处在句中作定语，修饰名词illustrations，应用形容词。故填beautiful。</a:t>
            </a:r>
            <a:endParaRPr lang="en-US" altLang="zh-CN" sz="2200" dirty="0"/>
          </a:p>
        </p:txBody>
      </p:sp>
      <p:sp>
        <p:nvSpPr>
          <p:cNvPr id="8" name="QB_6_BD.501_1#b79f86a3a?vja=1&amp;pid=83b5a26f6&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6_AN.502_1#b79f86a3a.blank?vja=1&amp;pid=83b5a26f6&amp;color=0,0,0&amp;vpa=218&amp;vtp=1"/>
          <p:cNvSpPr/>
          <p:nvPr/>
        </p:nvSpPr>
        <p:spPr>
          <a:xfrm>
            <a:off x="1024001" y="3316859"/>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but</a:t>
            </a:r>
            <a:endParaRPr lang="en-US" altLang="zh-CN" sz="2000" dirty="0"/>
          </a:p>
        </p:txBody>
      </p:sp>
      <p:sp>
        <p:nvSpPr>
          <p:cNvPr id="10" name="QB_6_AS.503_1#b79f86a3a?vja=1&amp;pid=83b5a26f6&amp;color=0,0,0&amp;vtp=1"/>
          <p:cNvSpPr/>
          <p:nvPr/>
        </p:nvSpPr>
        <p:spPr>
          <a:xfrm>
            <a:off x="722376" y="3779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句意为：这些材料并没有被装订成书，而是被卷成了卷轴。此处为固定结构not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，意为“不是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而是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”，连接两个并列的谓语。故填but。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BD.504_1#40e010aac?vja=1&amp;pid=83b5a26f6&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3" name="QB_6_AN.505_1#40e010aac.blank?vja=1&amp;pid=83b5a26f6&amp;color=0,0,0&amp;vpa=219&amp;vtp=1"/>
          <p:cNvSpPr/>
          <p:nvPr/>
        </p:nvSpPr>
        <p:spPr>
          <a:xfrm>
            <a:off x="1011301" y="858013"/>
            <a:ext cx="153670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survived</a:t>
            </a:r>
            <a:endParaRPr lang="en-US" altLang="zh-CN" sz="2000" dirty="0"/>
          </a:p>
        </p:txBody>
      </p:sp>
      <p:sp>
        <p:nvSpPr>
          <p:cNvPr id="4" name="QB_6_AS.506_1#40e010aac?vja=1&amp;pid=83b5a26f6&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句意为：纸莎草文献能保存下来的主要原因是埃及炎热干燥的气候。设空处在that引导的定语从句中作谓语。根据主句时态和句意可知，此处强调留存下来的文献对现在的影响，应用现在完成时；that指代先行词The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papyrus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documents，为复数概念，助动词用have。故填have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survived。</a:t>
            </a:r>
            <a:endParaRPr lang="en-US" altLang="zh-CN" sz="2200" dirty="0"/>
          </a:p>
        </p:txBody>
      </p:sp>
      <p:sp>
        <p:nvSpPr>
          <p:cNvPr id="5" name="QB_6_BD.507_1#4fdd4d2ed?vja=1&amp;pid=83b5a26f6&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6" name="QB_6_AN.508_1#4fdd4d2ed.blank?vja=1&amp;pid=83b5a26f6&amp;color=0,0,0&amp;vpa=220&amp;vtp=1"/>
          <p:cNvSpPr/>
          <p:nvPr/>
        </p:nvSpPr>
        <p:spPr>
          <a:xfrm>
            <a:off x="1062101" y="24532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B_6_AS.509_1#4fdd4d2ed?vja=1&amp;pid=83b5a26f6&amp;color=0,0,0&amp;vtp=1"/>
          <p:cNvSpPr/>
          <p:nvPr/>
        </p:nvSpPr>
        <p:spPr>
          <a:xfrm>
            <a:off x="722376" y="2916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随着时间的推移，古埃及的大部分地区都被埋在了沙子里，这也有助于通过阻挡有害的阳光保护脆弱的纸莎草文物。设空处引导非限制性定语从句，先行词为前面的整个主句；关系词在从句中作主语，故用which引导该从句。</a:t>
            </a:r>
            <a:endParaRPr lang="en-US" altLang="zh-CN" sz="2200" dirty="0"/>
          </a:p>
        </p:txBody>
      </p:sp>
      <p:sp>
        <p:nvSpPr>
          <p:cNvPr id="8" name="QB_6_BD.510_1#956069777?vja=1&amp;pid=83b5a26f6&amp;color=0,0,0&amp;vtp=1"/>
          <p:cNvSpPr/>
          <p:nvPr/>
        </p:nvSpPr>
        <p:spPr>
          <a:xfrm>
            <a:off x="722376" y="4104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511_1#956069777.blank?vja=1&amp;pid=83b5a26f6&amp;color=0,0,0&amp;vpa=221&amp;vtp=1"/>
          <p:cNvSpPr/>
          <p:nvPr/>
        </p:nvSpPr>
        <p:spPr>
          <a:xfrm>
            <a:off x="1062101" y="4053459"/>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damaging</a:t>
            </a:r>
            <a:endParaRPr lang="en-US" altLang="zh-CN" sz="2000" dirty="0"/>
          </a:p>
        </p:txBody>
      </p:sp>
      <p:sp>
        <p:nvSpPr>
          <p:cNvPr id="10" name="QB_6_AS.512_1#956069777?vja=1&amp;pid=83b5a26f6&amp;color=0,0,0&amp;vtp=1"/>
          <p:cNvSpPr/>
          <p:nvPr/>
        </p:nvSpPr>
        <p:spPr>
          <a:xfrm>
            <a:off x="722376" y="4528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句意见上一题解析。设空处在句中作定语，修饰名词sunlight，应用形容词，表示“造成损害的；有害的”，故填damaging。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TotalTime>
  <Words>12416</Words>
  <Application>Microsoft Office PowerPoint</Application>
  <PresentationFormat>宽屏</PresentationFormat>
  <Paragraphs>841</Paragraphs>
  <Slides>111</Slides>
  <Notes>105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111</vt:i4>
      </vt:variant>
    </vt:vector>
  </HeadingPairs>
  <TitlesOfParts>
    <vt:vector size="120"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2025-10-22T12:55:40Z</dcterms:created>
  <dcterms:modified xsi:type="dcterms:W3CDTF">2025-10-23T00:33:57Z</dcterms:modified>
  <cp:category/>
  <cp:contentStatus/>
</cp:coreProperties>
</file>